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6"/>
  </p:notesMasterIdLst>
  <p:sldIdLst>
    <p:sldId id="256" r:id="rId2"/>
    <p:sldId id="535" r:id="rId3"/>
    <p:sldId id="537" r:id="rId4"/>
    <p:sldId id="538" r:id="rId5"/>
    <p:sldId id="577" r:id="rId6"/>
    <p:sldId id="583" r:id="rId7"/>
    <p:sldId id="587" r:id="rId8"/>
    <p:sldId id="539" r:id="rId9"/>
    <p:sldId id="540" r:id="rId10"/>
    <p:sldId id="541" r:id="rId11"/>
    <p:sldId id="542" r:id="rId12"/>
    <p:sldId id="543" r:id="rId13"/>
    <p:sldId id="544" r:id="rId14"/>
    <p:sldId id="545" r:id="rId15"/>
    <p:sldId id="546" r:id="rId16"/>
    <p:sldId id="547" r:id="rId17"/>
    <p:sldId id="548" r:id="rId18"/>
    <p:sldId id="549" r:id="rId19"/>
    <p:sldId id="578" r:id="rId20"/>
    <p:sldId id="579" r:id="rId21"/>
    <p:sldId id="580" r:id="rId22"/>
    <p:sldId id="581" r:id="rId23"/>
    <p:sldId id="582" r:id="rId24"/>
    <p:sldId id="588" r:id="rId25"/>
    <p:sldId id="553" r:id="rId26"/>
    <p:sldId id="554" r:id="rId27"/>
    <p:sldId id="557" r:id="rId28"/>
    <p:sldId id="558" r:id="rId29"/>
    <p:sldId id="559" r:id="rId30"/>
    <p:sldId id="560" r:id="rId31"/>
    <p:sldId id="561" r:id="rId32"/>
    <p:sldId id="562" r:id="rId33"/>
    <p:sldId id="380" r:id="rId34"/>
    <p:sldId id="385" r:id="rId35"/>
    <p:sldId id="386" r:id="rId36"/>
    <p:sldId id="387" r:id="rId37"/>
    <p:sldId id="388" r:id="rId38"/>
    <p:sldId id="589" r:id="rId39"/>
    <p:sldId id="590" r:id="rId40"/>
    <p:sldId id="604" r:id="rId41"/>
    <p:sldId id="390" r:id="rId42"/>
    <p:sldId id="391" r:id="rId43"/>
    <p:sldId id="392" r:id="rId44"/>
    <p:sldId id="393" r:id="rId45"/>
    <p:sldId id="394" r:id="rId46"/>
    <p:sldId id="395" r:id="rId47"/>
    <p:sldId id="605" r:id="rId48"/>
    <p:sldId id="606" r:id="rId49"/>
    <p:sldId id="608" r:id="rId50"/>
    <p:sldId id="609" r:id="rId51"/>
    <p:sldId id="610" r:id="rId52"/>
    <p:sldId id="611" r:id="rId53"/>
    <p:sldId id="612" r:id="rId54"/>
    <p:sldId id="613" r:id="rId55"/>
    <p:sldId id="614" r:id="rId56"/>
    <p:sldId id="628" r:id="rId57"/>
    <p:sldId id="630" r:id="rId58"/>
    <p:sldId id="641" r:id="rId59"/>
    <p:sldId id="642" r:id="rId60"/>
    <p:sldId id="629" r:id="rId61"/>
    <p:sldId id="626" r:id="rId62"/>
    <p:sldId id="615" r:id="rId63"/>
    <p:sldId id="616" r:id="rId64"/>
    <p:sldId id="617" r:id="rId65"/>
    <p:sldId id="618" r:id="rId66"/>
    <p:sldId id="619" r:id="rId67"/>
    <p:sldId id="620" r:id="rId68"/>
    <p:sldId id="621" r:id="rId69"/>
    <p:sldId id="622" r:id="rId70"/>
    <p:sldId id="647" r:id="rId71"/>
    <p:sldId id="654" r:id="rId72"/>
    <p:sldId id="648" r:id="rId73"/>
    <p:sldId id="649" r:id="rId74"/>
    <p:sldId id="650" r:id="rId75"/>
    <p:sldId id="651" r:id="rId76"/>
    <p:sldId id="623" r:id="rId77"/>
    <p:sldId id="624" r:id="rId78"/>
    <p:sldId id="398" r:id="rId79"/>
    <p:sldId id="399" r:id="rId80"/>
    <p:sldId id="400" r:id="rId81"/>
    <p:sldId id="402" r:id="rId82"/>
    <p:sldId id="403" r:id="rId83"/>
    <p:sldId id="670" r:id="rId84"/>
    <p:sldId id="673" r:id="rId85"/>
    <p:sldId id="674" r:id="rId86"/>
    <p:sldId id="675" r:id="rId87"/>
    <p:sldId id="676" r:id="rId88"/>
    <p:sldId id="677" r:id="rId89"/>
    <p:sldId id="678" r:id="rId90"/>
    <p:sldId id="679" r:id="rId91"/>
    <p:sldId id="680" r:id="rId92"/>
    <p:sldId id="689" r:id="rId93"/>
    <p:sldId id="690" r:id="rId94"/>
    <p:sldId id="691" r:id="rId95"/>
    <p:sldId id="692" r:id="rId96"/>
    <p:sldId id="693" r:id="rId97"/>
    <p:sldId id="694" r:id="rId98"/>
    <p:sldId id="695" r:id="rId99"/>
    <p:sldId id="696" r:id="rId100"/>
    <p:sldId id="697" r:id="rId101"/>
    <p:sldId id="698" r:id="rId102"/>
    <p:sldId id="699" r:id="rId103"/>
    <p:sldId id="700" r:id="rId104"/>
    <p:sldId id="681" r:id="rId105"/>
    <p:sldId id="682" r:id="rId106"/>
    <p:sldId id="683" r:id="rId107"/>
    <p:sldId id="686" r:id="rId108"/>
    <p:sldId id="687" r:id="rId109"/>
    <p:sldId id="684" r:id="rId110"/>
    <p:sldId id="685" r:id="rId111"/>
    <p:sldId id="688" r:id="rId112"/>
    <p:sldId id="701" r:id="rId113"/>
    <p:sldId id="702" r:id="rId114"/>
    <p:sldId id="703" r:id="rId115"/>
    <p:sldId id="704" r:id="rId116"/>
    <p:sldId id="729" r:id="rId117"/>
    <p:sldId id="718" r:id="rId118"/>
    <p:sldId id="719" r:id="rId119"/>
    <p:sldId id="720" r:id="rId120"/>
    <p:sldId id="721" r:id="rId121"/>
    <p:sldId id="722" r:id="rId122"/>
    <p:sldId id="723" r:id="rId123"/>
    <p:sldId id="724" r:id="rId124"/>
    <p:sldId id="726" r:id="rId125"/>
    <p:sldId id="727" r:id="rId126"/>
    <p:sldId id="728" r:id="rId127"/>
    <p:sldId id="732" r:id="rId128"/>
    <p:sldId id="730" r:id="rId129"/>
    <p:sldId id="733" r:id="rId130"/>
    <p:sldId id="734" r:id="rId131"/>
    <p:sldId id="735" r:id="rId132"/>
    <p:sldId id="736" r:id="rId133"/>
    <p:sldId id="737" r:id="rId134"/>
    <p:sldId id="359"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EE594E-423E-4A0F-951A-5216A380ACDF}" type="datetimeFigureOut">
              <a:rPr lang="en-US" smtClean="0"/>
              <a:t>11/23/2022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1EE89-A508-42F1-8914-14DF121CA8B3}" type="slidenum">
              <a:rPr lang="en-US" smtClean="0"/>
              <a:t>‹#›</a:t>
            </a:fld>
            <a:endParaRPr lang="en-US"/>
          </a:p>
        </p:txBody>
      </p:sp>
    </p:spTree>
    <p:extLst>
      <p:ext uri="{BB962C8B-B14F-4D97-AF65-F5344CB8AC3E}">
        <p14:creationId xmlns:p14="http://schemas.microsoft.com/office/powerpoint/2010/main" val="368129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8195FD4-C781-4C30-8F33-2AFA8F856CE1}" type="datetimeFigureOut">
              <a:rPr lang="en-US" smtClean="0"/>
              <a:t>11/23/2022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88CE2FC-9CEC-4CCC-9506-B57F33EBA48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195FD4-C781-4C30-8F33-2AFA8F856CE1}"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195FD4-C781-4C30-8F33-2AFA8F856CE1}"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8195FD4-C781-4C30-8F33-2AFA8F856CE1}" type="datetimeFigureOut">
              <a:rPr lang="en-US" smtClean="0"/>
              <a:t>11/23/2022</a:t>
            </a:fld>
            <a:endParaRPr lang="en-US"/>
          </a:p>
        </p:txBody>
      </p:sp>
      <p:sp>
        <p:nvSpPr>
          <p:cNvPr id="9" name="Slide Number Placeholder 8"/>
          <p:cNvSpPr>
            <a:spLocks noGrp="1"/>
          </p:cNvSpPr>
          <p:nvPr>
            <p:ph type="sldNum" sz="quarter" idx="15"/>
          </p:nvPr>
        </p:nvSpPr>
        <p:spPr/>
        <p:txBody>
          <a:bodyPr rtlCol="0"/>
          <a:lstStyle/>
          <a:p>
            <a:fld id="{888CE2FC-9CEC-4CCC-9506-B57F33EBA48E}"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B8195FD4-C781-4C30-8F33-2AFA8F856CE1}" type="datetimeFigureOut">
              <a:rPr lang="en-US" smtClean="0"/>
              <a:t>11/23/2022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88CE2FC-9CEC-4CCC-9506-B57F33EBA48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8195FD4-C781-4C30-8F33-2AFA8F856CE1}"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CE2FC-9CEC-4CCC-9506-B57F33EBA48E}"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8195FD4-C781-4C30-8F33-2AFA8F856CE1}"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8CE2FC-9CEC-4CCC-9506-B57F33EBA48E}"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8195FD4-C781-4C30-8F33-2AFA8F856CE1}" type="datetimeFigureOut">
              <a:rPr lang="en-US" smtClean="0"/>
              <a:t>11/23/2022</a:t>
            </a:fld>
            <a:endParaRPr lang="en-US"/>
          </a:p>
        </p:txBody>
      </p:sp>
      <p:sp>
        <p:nvSpPr>
          <p:cNvPr id="7" name="Slide Number Placeholder 6"/>
          <p:cNvSpPr>
            <a:spLocks noGrp="1"/>
          </p:cNvSpPr>
          <p:nvPr>
            <p:ph type="sldNum" sz="quarter" idx="11"/>
          </p:nvPr>
        </p:nvSpPr>
        <p:spPr/>
        <p:txBody>
          <a:bodyPr rtlCol="0"/>
          <a:lstStyle/>
          <a:p>
            <a:fld id="{888CE2FC-9CEC-4CCC-9506-B57F33EBA48E}"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95FD4-C781-4C30-8F33-2AFA8F856CE1}"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8CE2FC-9CEC-4CCC-9506-B57F33EBA4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B8195FD4-C781-4C30-8F33-2AFA8F856CE1}" type="datetimeFigureOut">
              <a:rPr lang="en-US" smtClean="0"/>
              <a:t>11/23/2022</a:t>
            </a:fld>
            <a:endParaRPr lang="en-US"/>
          </a:p>
        </p:txBody>
      </p:sp>
      <p:sp>
        <p:nvSpPr>
          <p:cNvPr id="22" name="Slide Number Placeholder 21"/>
          <p:cNvSpPr>
            <a:spLocks noGrp="1"/>
          </p:cNvSpPr>
          <p:nvPr>
            <p:ph type="sldNum" sz="quarter" idx="15"/>
          </p:nvPr>
        </p:nvSpPr>
        <p:spPr/>
        <p:txBody>
          <a:bodyPr rtlCol="0"/>
          <a:lstStyle/>
          <a:p>
            <a:fld id="{888CE2FC-9CEC-4CCC-9506-B57F33EBA48E}"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8195FD4-C781-4C30-8F33-2AFA8F856CE1}" type="datetimeFigureOut">
              <a:rPr lang="en-US" smtClean="0"/>
              <a:t>11/23/2022</a:t>
            </a:fld>
            <a:endParaRPr lang="en-US"/>
          </a:p>
        </p:txBody>
      </p:sp>
      <p:sp>
        <p:nvSpPr>
          <p:cNvPr id="18" name="Slide Number Placeholder 17"/>
          <p:cNvSpPr>
            <a:spLocks noGrp="1"/>
          </p:cNvSpPr>
          <p:nvPr>
            <p:ph type="sldNum" sz="quarter" idx="11"/>
          </p:nvPr>
        </p:nvSpPr>
        <p:spPr/>
        <p:txBody>
          <a:bodyPr rtlCol="0"/>
          <a:lstStyle/>
          <a:p>
            <a:fld id="{888CE2FC-9CEC-4CCC-9506-B57F33EBA48E}"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B8195FD4-C781-4C30-8F33-2AFA8F856CE1}" type="datetimeFigureOut">
              <a:rPr lang="en-US" smtClean="0"/>
              <a:t>11/23/2022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88CE2FC-9CEC-4CCC-9506-B57F33EBA48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GRAPHICS AND MULTIMEDIA</a:t>
            </a:r>
            <a:endParaRPr lang="en-US" dirty="0"/>
          </a:p>
        </p:txBody>
      </p:sp>
      <p:sp>
        <p:nvSpPr>
          <p:cNvPr id="3" name="Subtitle 2"/>
          <p:cNvSpPr>
            <a:spLocks noGrp="1"/>
          </p:cNvSpPr>
          <p:nvPr>
            <p:ph type="subTitle" idx="1"/>
          </p:nvPr>
        </p:nvSpPr>
        <p:spPr/>
        <p:txBody>
          <a:bodyPr/>
          <a:lstStyle/>
          <a:p>
            <a:r>
              <a:rPr lang="en-US" dirty="0" smtClean="0"/>
              <a:t>CS3CO24</a:t>
            </a:r>
            <a:endParaRPr lang="en-US" dirty="0"/>
          </a:p>
        </p:txBody>
      </p:sp>
    </p:spTree>
    <p:extLst>
      <p:ext uri="{BB962C8B-B14F-4D97-AF65-F5344CB8AC3E}">
        <p14:creationId xmlns:p14="http://schemas.microsoft.com/office/powerpoint/2010/main" val="3433204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685800" y="1905000"/>
            <a:ext cx="1143000" cy="609600"/>
          </a:xfrm>
          <a:solidFill>
            <a:srgbClr val="0000CC"/>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TEXT</a:t>
            </a:r>
            <a:endParaRPr lang="en-US" sz="2800" b="1" dirty="0" smtClean="0">
              <a:solidFill>
                <a:schemeClr val="bg1"/>
              </a:solidFill>
              <a:effectLst>
                <a:outerShdw blurRad="38100" dist="38100" dir="2700000" algn="tl">
                  <a:srgbClr val="000000">
                    <a:alpha val="43137"/>
                  </a:srgbClr>
                </a:outerShdw>
              </a:effectLst>
            </a:endParaRPr>
          </a:p>
        </p:txBody>
      </p:sp>
      <p:sp>
        <p:nvSpPr>
          <p:cNvPr id="2" name="Rectangle 18"/>
          <p:cNvSpPr>
            <a:spLocks noChangeArrowheads="1"/>
          </p:cNvSpPr>
          <p:nvPr/>
        </p:nvSpPr>
        <p:spPr bwMode="auto">
          <a:xfrm>
            <a:off x="609600" y="34290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itchFamily="2" charset="2"/>
              <a:buChar char="l"/>
            </a:pPr>
            <a:r>
              <a:rPr lang="en-US" sz="2000">
                <a:solidFill>
                  <a:srgbClr val="000000"/>
                </a:solidFill>
                <a:latin typeface="Arial Unicode MS" pitchFamily="34" charset="-128"/>
                <a:cs typeface="Arial" charset="0"/>
              </a:rPr>
              <a:t>Example </a:t>
            </a:r>
            <a:endParaRPr lang="en-US" sz="2000"/>
          </a:p>
        </p:txBody>
      </p:sp>
      <p:sp>
        <p:nvSpPr>
          <p:cNvPr id="7172" name="Rectangle 19"/>
          <p:cNvSpPr>
            <a:spLocks noChangeArrowheads="1"/>
          </p:cNvSpPr>
          <p:nvPr/>
        </p:nvSpPr>
        <p:spPr bwMode="auto">
          <a:xfrm>
            <a:off x="2438400" y="1752600"/>
            <a:ext cx="914400" cy="304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7173" name="Picture 20" descr="C:\Documents and Settings\Administrator\Desktop\smm2005\demo\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657600"/>
            <a:ext cx="3810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21"/>
          <p:cNvSpPr>
            <a:spLocks noChangeArrowheads="1"/>
          </p:cNvSpPr>
          <p:nvPr/>
        </p:nvSpPr>
        <p:spPr bwMode="auto">
          <a:xfrm>
            <a:off x="2743200" y="3581400"/>
            <a:ext cx="3810000"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grpSp>
        <p:nvGrpSpPr>
          <p:cNvPr id="7176" name="Group 4"/>
          <p:cNvGrpSpPr>
            <a:grpSpLocks/>
          </p:cNvGrpSpPr>
          <p:nvPr/>
        </p:nvGrpSpPr>
        <p:grpSpPr bwMode="auto">
          <a:xfrm>
            <a:off x="2590800" y="1676400"/>
            <a:ext cx="4114800" cy="1600200"/>
            <a:chOff x="2421" y="3244"/>
            <a:chExt cx="7560" cy="2520"/>
          </a:xfrm>
        </p:grpSpPr>
        <p:grpSp>
          <p:nvGrpSpPr>
            <p:cNvPr id="7177" name="Group 5"/>
            <p:cNvGrpSpPr>
              <a:grpSpLocks/>
            </p:cNvGrpSpPr>
            <p:nvPr/>
          </p:nvGrpSpPr>
          <p:grpSpPr bwMode="auto">
            <a:xfrm>
              <a:off x="4401" y="3784"/>
              <a:ext cx="3420" cy="1080"/>
              <a:chOff x="4221" y="3424"/>
              <a:chExt cx="3420" cy="1080"/>
            </a:xfrm>
          </p:grpSpPr>
          <p:sp>
            <p:nvSpPr>
              <p:cNvPr id="7188"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alpha val="89000"/>
                          </a:srgbClr>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7189"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78"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7179"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0"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7181"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7182"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3"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7184"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7185"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6"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7"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1995609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7717366"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914400"/>
            <a:ext cx="7412566" cy="555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310966"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29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609600"/>
            <a:ext cx="7818966" cy="586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293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615766"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29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920566" cy="594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9448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920566" cy="594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196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428566" cy="632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06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533400" y="1905000"/>
            <a:ext cx="1905000" cy="609600"/>
          </a:xfrm>
          <a:solidFill>
            <a:srgbClr val="0000FF"/>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GRAPHIC</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8199" name="Group 5"/>
            <p:cNvGrpSpPr>
              <a:grpSpLocks/>
            </p:cNvGrpSpPr>
            <p:nvPr/>
          </p:nvGrpSpPr>
          <p:grpSpPr bwMode="auto">
            <a:xfrm>
              <a:off x="4401" y="3784"/>
              <a:ext cx="3420" cy="1080"/>
              <a:chOff x="4221" y="3424"/>
              <a:chExt cx="3420" cy="1080"/>
            </a:xfrm>
          </p:grpSpPr>
          <p:sp>
            <p:nvSpPr>
              <p:cNvPr id="8210"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8211"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200"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8201"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2"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8203"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8204"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5"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8206"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8207"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8"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9"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8196" name="Rectangle 18"/>
          <p:cNvSpPr>
            <a:spLocks noChangeArrowheads="1"/>
          </p:cNvSpPr>
          <p:nvPr/>
        </p:nvSpPr>
        <p:spPr bwMode="auto">
          <a:xfrm>
            <a:off x="685800" y="33528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Two-dimensional figure or illustration </a:t>
            </a:r>
          </a:p>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Could be produced manually </a:t>
            </a:r>
            <a:r>
              <a:rPr lang="en-US" sz="2800" i="1">
                <a:solidFill>
                  <a:srgbClr val="FF0000"/>
                </a:solidFill>
                <a:cs typeface="Arial" charset="0"/>
              </a:rPr>
              <a:t>(by drawing, painting, carving, etc.) </a:t>
            </a:r>
            <a:r>
              <a:rPr lang="en-US" sz="2800">
                <a:solidFill>
                  <a:srgbClr val="000000"/>
                </a:solidFill>
                <a:cs typeface="Arial" charset="0"/>
              </a:rPr>
              <a:t>or by computer graphics technology.</a:t>
            </a:r>
          </a:p>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Used in multimedia to show more clearly what a particular information is all about </a:t>
            </a:r>
            <a:r>
              <a:rPr lang="en-US" sz="2800" i="1">
                <a:solidFill>
                  <a:srgbClr val="FF0000"/>
                </a:solidFill>
                <a:cs typeface="Arial" charset="0"/>
              </a:rPr>
              <a:t>(diagrams, picture).</a:t>
            </a:r>
          </a:p>
        </p:txBody>
      </p:sp>
      <p:sp>
        <p:nvSpPr>
          <p:cNvPr id="8197" name="Rectangle 19"/>
          <p:cNvSpPr>
            <a:spLocks noChangeArrowheads="1"/>
          </p:cNvSpPr>
          <p:nvPr/>
        </p:nvSpPr>
        <p:spPr bwMode="auto">
          <a:xfrm>
            <a:off x="5867400" y="1600200"/>
            <a:ext cx="9144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14905793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7818966" cy="586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910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022166" cy="601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9425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animation</a:t>
            </a:r>
            <a:endParaRPr lang="en-US" dirty="0"/>
          </a:p>
        </p:txBody>
      </p:sp>
      <p:sp>
        <p:nvSpPr>
          <p:cNvPr id="3" name="Content Placeholder 2"/>
          <p:cNvSpPr>
            <a:spLocks noGrp="1"/>
          </p:cNvSpPr>
          <p:nvPr>
            <p:ph sz="quarter" idx="1"/>
          </p:nvPr>
        </p:nvSpPr>
        <p:spPr>
          <a:xfrm>
            <a:off x="457200" y="1679448"/>
            <a:ext cx="7467600" cy="4873752"/>
          </a:xfrm>
        </p:spPr>
        <p:txBody>
          <a:bodyPr/>
          <a:lstStyle/>
          <a:p>
            <a:pPr algn="just"/>
            <a:r>
              <a:rPr lang="en-US" dirty="0"/>
              <a:t>3D animation is the art of using motion to bring characters, vehicles, props, and more to life </a:t>
            </a:r>
            <a:r>
              <a:rPr lang="en-US" dirty="0" smtClean="0"/>
              <a:t>within </a:t>
            </a:r>
            <a:r>
              <a:rPr lang="en-US" dirty="0"/>
              <a:t>TV shows, films, and games</a:t>
            </a:r>
            <a:r>
              <a:rPr lang="en-US" dirty="0" smtClean="0"/>
              <a:t>.</a:t>
            </a:r>
          </a:p>
          <a:p>
            <a:pPr algn="just"/>
            <a:r>
              <a:rPr lang="en-US" dirty="0"/>
              <a:t>3D animation uses computer graphics to make objects look like they are moving in 3-dimensional space.</a:t>
            </a:r>
          </a:p>
        </p:txBody>
      </p:sp>
    </p:spTree>
    <p:extLst>
      <p:ext uri="{BB962C8B-B14F-4D97-AF65-F5344CB8AC3E}">
        <p14:creationId xmlns:p14="http://schemas.microsoft.com/office/powerpoint/2010/main" val="1418107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58692" cy="541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2313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31236" y="533400"/>
            <a:ext cx="7945964" cy="521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231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838201"/>
            <a:ext cx="7153275"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2313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8382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0413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file formats</a:t>
            </a:r>
            <a:endParaRPr lang="en-US" dirty="0"/>
          </a:p>
        </p:txBody>
      </p:sp>
      <p:sp>
        <p:nvSpPr>
          <p:cNvPr id="3" name="Content Placeholder 2"/>
          <p:cNvSpPr>
            <a:spLocks noGrp="1"/>
          </p:cNvSpPr>
          <p:nvPr>
            <p:ph sz="quarter" idx="1"/>
          </p:nvPr>
        </p:nvSpPr>
        <p:spPr>
          <a:xfrm>
            <a:off x="457200" y="1679448"/>
            <a:ext cx="7467600" cy="4873752"/>
          </a:xfrm>
        </p:spPr>
        <p:txBody>
          <a:bodyPr>
            <a:normAutofit/>
          </a:bodyPr>
          <a:lstStyle/>
          <a:p>
            <a:pPr algn="just"/>
            <a:r>
              <a:rPr lang="en-US" b="1" dirty="0"/>
              <a:t>MP4:</a:t>
            </a:r>
            <a:r>
              <a:rPr lang="en-US" dirty="0"/>
              <a:t> is a file format created by the Moving Picture Experts Group (MPEG) as a multimedia container format designed to store audiovisual data.</a:t>
            </a:r>
          </a:p>
          <a:p>
            <a:pPr algn="just"/>
            <a:r>
              <a:rPr lang="en-US" b="1" dirty="0"/>
              <a:t>MOV:</a:t>
            </a:r>
            <a:r>
              <a:rPr lang="en-US" dirty="0"/>
              <a:t> is a multimedia container file format developed by Apple and compatible with both Macintosh and Windows platforms. It can contain multiple tracks that store different types of media data and is often used for saving movies and other video files.</a:t>
            </a:r>
          </a:p>
          <a:p>
            <a:pPr algn="just"/>
            <a:endParaRPr lang="en-US" dirty="0"/>
          </a:p>
        </p:txBody>
      </p:sp>
    </p:spTree>
    <p:extLst>
      <p:ext uri="{BB962C8B-B14F-4D97-AF65-F5344CB8AC3E}">
        <p14:creationId xmlns:p14="http://schemas.microsoft.com/office/powerpoint/2010/main" val="16605030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file formats</a:t>
            </a:r>
          </a:p>
        </p:txBody>
      </p:sp>
      <p:sp>
        <p:nvSpPr>
          <p:cNvPr id="3" name="Content Placeholder 2"/>
          <p:cNvSpPr>
            <a:spLocks noGrp="1"/>
          </p:cNvSpPr>
          <p:nvPr>
            <p:ph sz="quarter" idx="1"/>
          </p:nvPr>
        </p:nvSpPr>
        <p:spPr/>
        <p:txBody>
          <a:bodyPr>
            <a:normAutofit lnSpcReduction="10000"/>
          </a:bodyPr>
          <a:lstStyle/>
          <a:p>
            <a:pPr algn="just"/>
            <a:r>
              <a:rPr lang="en-US" b="1" dirty="0"/>
              <a:t>GIF:</a:t>
            </a:r>
            <a:r>
              <a:rPr lang="en-US" dirty="0"/>
              <a:t> is an image encoded in Graphics Interchange Format (GIF) which contains a number of images or frames in a single file and is described by its own graphic control extension. The frames are presented in a specific order in order to convey animation. An animated GIF can loop endlessly or stop after a few sequences.</a:t>
            </a:r>
          </a:p>
          <a:p>
            <a:pPr algn="just"/>
            <a:r>
              <a:rPr lang="en-US" b="1" dirty="0"/>
              <a:t>Adobe After Effects:</a:t>
            </a:r>
            <a:r>
              <a:rPr lang="en-US" dirty="0"/>
              <a:t> is a digital visual effects, motion graphics, and compositing application developed by Adobe Systems and used in the post-production process of film making and television </a:t>
            </a:r>
            <a:r>
              <a:rPr lang="en-US" dirty="0" err="1"/>
              <a:t>production.It</a:t>
            </a:r>
            <a:r>
              <a:rPr lang="en-US" dirty="0"/>
              <a:t> can be used for keying, tracking, compositing and animation.</a:t>
            </a:r>
          </a:p>
          <a:p>
            <a:pPr algn="just"/>
            <a:endParaRPr lang="en-US" dirty="0"/>
          </a:p>
        </p:txBody>
      </p:sp>
    </p:spTree>
    <p:extLst>
      <p:ext uri="{BB962C8B-B14F-4D97-AF65-F5344CB8AC3E}">
        <p14:creationId xmlns:p14="http://schemas.microsoft.com/office/powerpoint/2010/main" val="9972211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file formats</a:t>
            </a:r>
          </a:p>
        </p:txBody>
      </p:sp>
      <p:sp>
        <p:nvSpPr>
          <p:cNvPr id="3" name="Content Placeholder 2"/>
          <p:cNvSpPr>
            <a:spLocks noGrp="1"/>
          </p:cNvSpPr>
          <p:nvPr>
            <p:ph sz="quarter" idx="1"/>
          </p:nvPr>
        </p:nvSpPr>
        <p:spPr/>
        <p:txBody>
          <a:bodyPr/>
          <a:lstStyle/>
          <a:p>
            <a:pPr algn="just"/>
            <a:r>
              <a:rPr lang="en-US" b="1" dirty="0"/>
              <a:t>CSS (Cascading Style Sheets): </a:t>
            </a:r>
            <a:r>
              <a:rPr lang="en-US" dirty="0"/>
              <a:t>make it possible to animate transitions from one CSS style configuration to another. We use these a lot in our Headless CMS websites. Essentially CSS animations consist of two components: a style describing the CSS animation and a set of </a:t>
            </a:r>
            <a:r>
              <a:rPr lang="en-US" dirty="0" err="1"/>
              <a:t>keyframes</a:t>
            </a:r>
            <a:r>
              <a:rPr lang="en-US" dirty="0"/>
              <a:t> that indicate the start and end states of the animation’s style, as well as possible intermediate waypoints.</a:t>
            </a:r>
          </a:p>
          <a:p>
            <a:pPr algn="just"/>
            <a:endParaRPr lang="en-US" dirty="0"/>
          </a:p>
        </p:txBody>
      </p:sp>
    </p:spTree>
    <p:extLst>
      <p:ext uri="{BB962C8B-B14F-4D97-AF65-F5344CB8AC3E}">
        <p14:creationId xmlns:p14="http://schemas.microsoft.com/office/powerpoint/2010/main" val="424088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4294967295"/>
          </p:nvPr>
        </p:nvSpPr>
        <p:spPr>
          <a:xfrm>
            <a:off x="381000" y="1905000"/>
            <a:ext cx="1905000" cy="609600"/>
          </a:xfrm>
          <a:solidFill>
            <a:srgbClr val="0000FF"/>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GRAPHIC</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9223" name="Group 5"/>
            <p:cNvGrpSpPr>
              <a:grpSpLocks/>
            </p:cNvGrpSpPr>
            <p:nvPr/>
          </p:nvGrpSpPr>
          <p:grpSpPr bwMode="auto">
            <a:xfrm>
              <a:off x="4401" y="3784"/>
              <a:ext cx="3420" cy="1080"/>
              <a:chOff x="4221" y="3424"/>
              <a:chExt cx="3420" cy="1080"/>
            </a:xfrm>
          </p:grpSpPr>
          <p:sp>
            <p:nvSpPr>
              <p:cNvPr id="9234"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9235"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224"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9225"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6"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9227"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9228"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9"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9230"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9231"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2"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3"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9220" name="Rectangle 18"/>
          <p:cNvSpPr>
            <a:spLocks noChangeArrowheads="1"/>
          </p:cNvSpPr>
          <p:nvPr/>
        </p:nvSpPr>
        <p:spPr bwMode="auto">
          <a:xfrm>
            <a:off x="685800" y="3352800"/>
            <a:ext cx="8229600" cy="9906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Wingdings" pitchFamily="2" charset="2"/>
              <a:buChar char="l"/>
              <a:defRPr/>
            </a:pPr>
            <a:r>
              <a:rPr lang="en-US" sz="2800" dirty="0">
                <a:solidFill>
                  <a:srgbClr val="000000"/>
                </a:solidFill>
                <a:latin typeface="+mn-lt"/>
                <a:cs typeface="Arial" charset="0"/>
              </a:rPr>
              <a:t>A Picture means a thousand words</a:t>
            </a:r>
          </a:p>
        </p:txBody>
      </p:sp>
      <p:sp>
        <p:nvSpPr>
          <p:cNvPr id="9221" name="Rectangle 19"/>
          <p:cNvSpPr>
            <a:spLocks noChangeArrowheads="1"/>
          </p:cNvSpPr>
          <p:nvPr/>
        </p:nvSpPr>
        <p:spPr bwMode="auto">
          <a:xfrm>
            <a:off x="5867400" y="1600200"/>
            <a:ext cx="9144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20"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37386772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software</a:t>
            </a:r>
            <a:endParaRPr lang="en-US" dirty="0"/>
          </a:p>
        </p:txBody>
      </p:sp>
      <p:sp>
        <p:nvSpPr>
          <p:cNvPr id="3" name="Content Placeholder 2"/>
          <p:cNvSpPr>
            <a:spLocks noGrp="1"/>
          </p:cNvSpPr>
          <p:nvPr>
            <p:ph sz="quarter" idx="1"/>
          </p:nvPr>
        </p:nvSpPr>
        <p:spPr/>
        <p:txBody>
          <a:bodyPr>
            <a:normAutofit lnSpcReduction="10000"/>
          </a:bodyPr>
          <a:lstStyle/>
          <a:p>
            <a:pPr algn="just"/>
            <a:r>
              <a:rPr lang="en-US" b="1" dirty="0">
                <a:solidFill>
                  <a:srgbClr val="FF0000"/>
                </a:solidFill>
              </a:rPr>
              <a:t>Animaker</a:t>
            </a:r>
          </a:p>
          <a:p>
            <a:pPr marL="0" indent="0" algn="just">
              <a:buNone/>
            </a:pPr>
            <a:r>
              <a:rPr lang="en-US" b="1" dirty="0"/>
              <a:t>Platforms: </a:t>
            </a:r>
            <a:r>
              <a:rPr lang="en-US" dirty="0"/>
              <a:t>web browser-based</a:t>
            </a:r>
          </a:p>
          <a:p>
            <a:pPr marL="0" indent="0" algn="just">
              <a:buNone/>
            </a:pPr>
            <a:r>
              <a:rPr lang="en-US" dirty="0"/>
              <a:t>Animaker is a free animation software for beginners, with easy drag-and-drop functionality and an intuitive interface to match. There are six core types of videos you can make with Animaker: </a:t>
            </a:r>
          </a:p>
          <a:p>
            <a:pPr algn="just"/>
            <a:r>
              <a:rPr lang="en-US" dirty="0"/>
              <a:t>2D</a:t>
            </a:r>
          </a:p>
          <a:p>
            <a:pPr algn="just"/>
            <a:r>
              <a:rPr lang="en-US" dirty="0" err="1"/>
              <a:t>Infographics</a:t>
            </a:r>
            <a:endParaRPr lang="en-US" dirty="0"/>
          </a:p>
          <a:p>
            <a:pPr algn="just"/>
            <a:r>
              <a:rPr lang="en-US" dirty="0"/>
              <a:t>Handcraft</a:t>
            </a:r>
          </a:p>
          <a:p>
            <a:pPr algn="just"/>
            <a:r>
              <a:rPr lang="en-US" dirty="0"/>
              <a:t>Whiteboard</a:t>
            </a:r>
          </a:p>
          <a:p>
            <a:pPr algn="just"/>
            <a:r>
              <a:rPr lang="en-US" dirty="0"/>
              <a:t>2.5D</a:t>
            </a:r>
          </a:p>
          <a:p>
            <a:pPr algn="just"/>
            <a:r>
              <a:rPr lang="en-US" dirty="0"/>
              <a:t>Typography</a:t>
            </a:r>
          </a:p>
          <a:p>
            <a:pPr algn="just"/>
            <a:endParaRPr lang="en-US" dirty="0"/>
          </a:p>
        </p:txBody>
      </p:sp>
    </p:spTree>
    <p:extLst>
      <p:ext uri="{BB962C8B-B14F-4D97-AF65-F5344CB8AC3E}">
        <p14:creationId xmlns:p14="http://schemas.microsoft.com/office/powerpoint/2010/main" val="2211911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Blender</a:t>
            </a:r>
          </a:p>
          <a:p>
            <a:pPr marL="0" indent="0" algn="just">
              <a:buNone/>
            </a:pPr>
            <a:r>
              <a:rPr lang="en-US" b="1" dirty="0"/>
              <a:t>Platforms:</a:t>
            </a:r>
            <a:r>
              <a:rPr lang="en-US" dirty="0"/>
              <a:t> Windows, Mac, Linux</a:t>
            </a:r>
          </a:p>
          <a:p>
            <a:pPr marL="0" indent="0" algn="just">
              <a:buNone/>
            </a:pPr>
            <a:r>
              <a:rPr lang="en-US" dirty="0"/>
              <a:t>Use Blender if you’re looking for the best video animation software for pro editors and creators. The free open-source 3D animation tool supports the “modeling, rigging, animation, simulation, rendering, compositing and motion tracking, video editing, and 2D animation pipeline.” The platform is a public project, and </a:t>
            </a:r>
            <a:r>
              <a:rPr lang="en-US" dirty="0" err="1"/>
              <a:t>creatives</a:t>
            </a:r>
            <a:r>
              <a:rPr lang="en-US" dirty="0"/>
              <a:t> from all over the world contribute to its ongoing maintenance.</a:t>
            </a:r>
          </a:p>
          <a:p>
            <a:pPr algn="just"/>
            <a:endParaRPr lang="en-US" dirty="0"/>
          </a:p>
        </p:txBody>
      </p:sp>
    </p:spTree>
    <p:extLst>
      <p:ext uri="{BB962C8B-B14F-4D97-AF65-F5344CB8AC3E}">
        <p14:creationId xmlns:p14="http://schemas.microsoft.com/office/powerpoint/2010/main" val="3752586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K-3D</a:t>
            </a:r>
          </a:p>
          <a:p>
            <a:pPr marL="0" indent="0" algn="just">
              <a:buNone/>
            </a:pPr>
            <a:r>
              <a:rPr lang="en-US" b="1" dirty="0"/>
              <a:t>Platforms:</a:t>
            </a:r>
            <a:r>
              <a:rPr lang="en-US" dirty="0"/>
              <a:t> Windows, Linux</a:t>
            </a:r>
          </a:p>
          <a:p>
            <a:pPr marL="0" indent="0" algn="just">
              <a:buNone/>
            </a:pPr>
            <a:r>
              <a:rPr lang="en-US" dirty="0"/>
              <a:t>K-3D is a free 3D animation software specializing in polygonal modeling, an approach to digital graphics that represents and approximates object surfaces using polygons. Designed for artists, the software combines plugins with a visualization pipeline architecture — it adapts to the look and feel of the tools you integrate it with. </a:t>
            </a:r>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37525861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marL="0" indent="0">
              <a:buNone/>
            </a:pPr>
            <a:r>
              <a:rPr lang="en-US" b="1" dirty="0">
                <a:solidFill>
                  <a:srgbClr val="FF0000"/>
                </a:solidFill>
              </a:rPr>
              <a:t>OpenToonz</a:t>
            </a:r>
          </a:p>
          <a:p>
            <a:pPr marL="0" indent="0">
              <a:buNone/>
            </a:pPr>
            <a:r>
              <a:rPr lang="en-US" b="1" dirty="0"/>
              <a:t>Platforms:</a:t>
            </a:r>
            <a:r>
              <a:rPr lang="en-US" dirty="0"/>
              <a:t> Windows, Mac, and Linux</a:t>
            </a:r>
          </a:p>
          <a:p>
            <a:pPr marL="0" indent="0" algn="just">
              <a:buNone/>
            </a:pPr>
            <a:r>
              <a:rPr lang="en-US" dirty="0"/>
              <a:t>OpenToonz is one of the top free animation software for 2D videos. The open-source software is free for both commercial and non-commercial use, so you can use it to create marketing videos for your brand. </a:t>
            </a:r>
          </a:p>
        </p:txBody>
      </p:sp>
    </p:spTree>
    <p:extLst>
      <p:ext uri="{BB962C8B-B14F-4D97-AF65-F5344CB8AC3E}">
        <p14:creationId xmlns:p14="http://schemas.microsoft.com/office/powerpoint/2010/main" val="37525861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Pencil2D </a:t>
            </a:r>
            <a:r>
              <a:rPr lang="en-US" b="1" dirty="0" smtClean="0">
                <a:solidFill>
                  <a:srgbClr val="FF0000"/>
                </a:solidFill>
              </a:rPr>
              <a:t>Animation</a:t>
            </a:r>
          </a:p>
          <a:p>
            <a:pPr marL="0" indent="0" algn="just">
              <a:buNone/>
            </a:pPr>
            <a:r>
              <a:rPr lang="en-US" b="1" dirty="0" smtClean="0"/>
              <a:t>Platforms</a:t>
            </a:r>
            <a:r>
              <a:rPr lang="en-US" b="1" dirty="0"/>
              <a:t>:</a:t>
            </a:r>
            <a:r>
              <a:rPr lang="en-US" dirty="0"/>
              <a:t> Windows, Mac, and Linux</a:t>
            </a:r>
          </a:p>
          <a:p>
            <a:pPr marL="0" indent="0" algn="just">
              <a:buNone/>
            </a:pPr>
            <a:r>
              <a:rPr lang="en-US" dirty="0"/>
              <a:t>Pencil2D is a simple animation software you can use to create hand-drawn 2D videos. The open-source software is free for both personal and commercial use, so you can use it just for fun or to create videos to promote your products. </a:t>
            </a:r>
          </a:p>
          <a:p>
            <a:pPr marL="0" indent="0" algn="just">
              <a:buNone/>
            </a:pPr>
            <a:r>
              <a:rPr lang="en-US" dirty="0"/>
              <a:t>The interface is simple and easy to use. </a:t>
            </a:r>
            <a:r>
              <a:rPr lang="en-US" dirty="0" smtClean="0"/>
              <a:t>That, along </a:t>
            </a:r>
            <a:r>
              <a:rPr lang="en-US" dirty="0"/>
              <a:t>with tons of tutorials on the website and forums you can join, makes it a great option to start with. </a:t>
            </a:r>
          </a:p>
          <a:p>
            <a:pPr algn="just"/>
            <a:endParaRPr lang="en-US" dirty="0"/>
          </a:p>
        </p:txBody>
      </p:sp>
    </p:spTree>
    <p:extLst>
      <p:ext uri="{BB962C8B-B14F-4D97-AF65-F5344CB8AC3E}">
        <p14:creationId xmlns:p14="http://schemas.microsoft.com/office/powerpoint/2010/main" val="3752586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Plastic Animation Paper</a:t>
            </a:r>
          </a:p>
          <a:p>
            <a:pPr marL="0" indent="0" algn="just">
              <a:buNone/>
            </a:pPr>
            <a:r>
              <a:rPr lang="en-US" b="1" dirty="0"/>
              <a:t>Platforms:</a:t>
            </a:r>
            <a:r>
              <a:rPr lang="en-US" dirty="0"/>
              <a:t> Windows, Mac, and Linux</a:t>
            </a:r>
          </a:p>
          <a:p>
            <a:pPr marL="0" indent="0" algn="just">
              <a:buNone/>
            </a:pPr>
            <a:r>
              <a:rPr lang="en-US" dirty="0"/>
              <a:t>Plastic Animation Paper (PAP) is a free animation software for PC, Mac, and Linux. Though its interface is outdated, the software is completely free to download and use. Beggars can’t be choosers, right? </a:t>
            </a:r>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37525861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Powtoon</a:t>
            </a:r>
          </a:p>
          <a:p>
            <a:pPr marL="0" indent="0" algn="just">
              <a:buNone/>
            </a:pPr>
            <a:r>
              <a:rPr lang="en-US" b="1" dirty="0"/>
              <a:t>Platforms: </a:t>
            </a:r>
            <a:r>
              <a:rPr lang="en-US" dirty="0"/>
              <a:t>web browser-based</a:t>
            </a:r>
          </a:p>
          <a:p>
            <a:pPr marL="0" indent="0" algn="just">
              <a:buNone/>
            </a:pPr>
            <a:r>
              <a:rPr lang="en-US" dirty="0"/>
              <a:t>The next video animation software that’s free is Powtoon, meant for dynamic video presentations. While there are paid options with advanced features, Powtoon also has a stripped-down free tool for videos up to three minutes long. </a:t>
            </a:r>
          </a:p>
        </p:txBody>
      </p:sp>
    </p:spTree>
    <p:extLst>
      <p:ext uri="{BB962C8B-B14F-4D97-AF65-F5344CB8AC3E}">
        <p14:creationId xmlns:p14="http://schemas.microsoft.com/office/powerpoint/2010/main" val="3752586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r>
              <a:rPr lang="en-US" b="1" dirty="0">
                <a:solidFill>
                  <a:srgbClr val="FF0000"/>
                </a:solidFill>
              </a:rPr>
              <a:t>Stykz</a:t>
            </a:r>
          </a:p>
          <a:p>
            <a:pPr marL="0" indent="0">
              <a:buNone/>
            </a:pPr>
            <a:r>
              <a:rPr lang="en-US" b="1" dirty="0"/>
              <a:t>Platforms:</a:t>
            </a:r>
            <a:r>
              <a:rPr lang="en-US" dirty="0"/>
              <a:t> Windows, Mac, and Linux</a:t>
            </a:r>
          </a:p>
          <a:p>
            <a:pPr marL="0" indent="0" algn="just">
              <a:buNone/>
            </a:pPr>
            <a:r>
              <a:rPr lang="en-US" dirty="0"/>
              <a:t>Stykz is one of the easiest animation software to use. With it, you can make basic 2D stick figure animated videos,  </a:t>
            </a:r>
          </a:p>
          <a:p>
            <a:pPr marL="0" indent="0">
              <a:buNone/>
            </a:pPr>
            <a:r>
              <a:rPr lang="en-US" dirty="0"/>
              <a:t/>
            </a:r>
            <a:br>
              <a:rPr lang="en-US" dirty="0"/>
            </a:br>
            <a:endParaRPr lang="en-US" dirty="0"/>
          </a:p>
        </p:txBody>
      </p:sp>
    </p:spTree>
    <p:extLst>
      <p:ext uri="{BB962C8B-B14F-4D97-AF65-F5344CB8AC3E}">
        <p14:creationId xmlns:p14="http://schemas.microsoft.com/office/powerpoint/2010/main" val="20457670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err="1">
                <a:solidFill>
                  <a:srgbClr val="FF0000"/>
                </a:solidFill>
              </a:rPr>
              <a:t>Synfig</a:t>
            </a:r>
            <a:r>
              <a:rPr lang="en-US" b="1" dirty="0">
                <a:solidFill>
                  <a:srgbClr val="FF0000"/>
                </a:solidFill>
              </a:rPr>
              <a:t> Studio</a:t>
            </a:r>
          </a:p>
          <a:p>
            <a:pPr marL="0" indent="0" algn="just">
              <a:buNone/>
            </a:pPr>
            <a:r>
              <a:rPr lang="en-US" b="1" dirty="0"/>
              <a:t>Platforms:</a:t>
            </a:r>
            <a:r>
              <a:rPr lang="en-US" dirty="0"/>
              <a:t> Windows, Mac, and Linux</a:t>
            </a:r>
          </a:p>
          <a:p>
            <a:pPr marL="0" indent="0" algn="just">
              <a:buNone/>
            </a:pPr>
            <a:r>
              <a:rPr lang="en-US" dirty="0"/>
              <a:t>The next free video animation online is </a:t>
            </a:r>
            <a:r>
              <a:rPr lang="en-US" dirty="0" err="1"/>
              <a:t>Synfig</a:t>
            </a:r>
            <a:r>
              <a:rPr lang="en-US" dirty="0"/>
              <a:t> Studio, an open-source platform for creating 2D animated videos. With it, you use vector graphics to create timeline-based animations. </a:t>
            </a:r>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1178916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software</a:t>
            </a:r>
          </a:p>
        </p:txBody>
      </p:sp>
      <p:sp>
        <p:nvSpPr>
          <p:cNvPr id="3" name="Content Placeholder 2"/>
          <p:cNvSpPr>
            <a:spLocks noGrp="1"/>
          </p:cNvSpPr>
          <p:nvPr>
            <p:ph sz="quarter" idx="1"/>
          </p:nvPr>
        </p:nvSpPr>
        <p:spPr/>
        <p:txBody>
          <a:bodyPr/>
          <a:lstStyle/>
          <a:p>
            <a:pPr algn="just"/>
            <a:r>
              <a:rPr lang="en-US" b="1" dirty="0">
                <a:solidFill>
                  <a:srgbClr val="FF0000"/>
                </a:solidFill>
              </a:rPr>
              <a:t>Toontastic 3D</a:t>
            </a:r>
          </a:p>
          <a:p>
            <a:pPr marL="0" indent="0" algn="just">
              <a:buNone/>
            </a:pPr>
            <a:r>
              <a:rPr lang="en-US" b="1" dirty="0"/>
              <a:t>Platforms: </a:t>
            </a:r>
            <a:r>
              <a:rPr lang="en-US" dirty="0"/>
              <a:t>Android, </a:t>
            </a:r>
            <a:r>
              <a:rPr lang="en-US" dirty="0" err="1"/>
              <a:t>iOS</a:t>
            </a:r>
            <a:endParaRPr lang="en-US" dirty="0"/>
          </a:p>
          <a:p>
            <a:pPr marL="0" indent="0" algn="just">
              <a:buNone/>
            </a:pPr>
            <a:r>
              <a:rPr lang="en-US" dirty="0"/>
              <a:t>Google’s own free animation software for Android, Toontastic 3D is meant for kids, but brands can also use it to make animated 3D videos. Ideal for storytelling, you get started with Toontastic by creating your own characters, either from scratch or based off an uploaded photo. Then it’s time to insert your characters into a story. </a:t>
            </a:r>
          </a:p>
          <a:p>
            <a:pPr algn="just"/>
            <a:endParaRPr lang="en-US" dirty="0"/>
          </a:p>
        </p:txBody>
      </p:sp>
    </p:spTree>
    <p:extLst>
      <p:ext uri="{BB962C8B-B14F-4D97-AF65-F5344CB8AC3E}">
        <p14:creationId xmlns:p14="http://schemas.microsoft.com/office/powerpoint/2010/main" val="106757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533400" y="1905000"/>
            <a:ext cx="1905000" cy="609600"/>
          </a:xfrm>
          <a:solidFill>
            <a:srgbClr val="0000FF"/>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GRAPHIC</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10249" name="Group 5"/>
            <p:cNvGrpSpPr>
              <a:grpSpLocks/>
            </p:cNvGrpSpPr>
            <p:nvPr/>
          </p:nvGrpSpPr>
          <p:grpSpPr bwMode="auto">
            <a:xfrm>
              <a:off x="4401" y="3784"/>
              <a:ext cx="3420" cy="1080"/>
              <a:chOff x="4221" y="3424"/>
              <a:chExt cx="3420" cy="1080"/>
            </a:xfrm>
          </p:grpSpPr>
          <p:sp>
            <p:nvSpPr>
              <p:cNvPr id="10260"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0261"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250"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0251"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2"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0253"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0254"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5"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0256"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0257"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8"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9"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0244" name="Rectangle 18"/>
          <p:cNvSpPr>
            <a:spLocks noChangeArrowheads="1"/>
          </p:cNvSpPr>
          <p:nvPr/>
        </p:nvSpPr>
        <p:spPr bwMode="auto">
          <a:xfrm>
            <a:off x="685800" y="33528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Example</a:t>
            </a:r>
          </a:p>
        </p:txBody>
      </p:sp>
      <p:sp>
        <p:nvSpPr>
          <p:cNvPr id="10245" name="Rectangle 19"/>
          <p:cNvSpPr>
            <a:spLocks noChangeArrowheads="1"/>
          </p:cNvSpPr>
          <p:nvPr/>
        </p:nvSpPr>
        <p:spPr bwMode="auto">
          <a:xfrm>
            <a:off x="5867400" y="1600200"/>
            <a:ext cx="9144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0246" name="Picture 20" descr="C:\Documents and Settings\Administrator\Desktop\smm2005\demo\imag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352800"/>
            <a:ext cx="50673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21"/>
          <p:cNvSpPr>
            <a:spLocks noChangeArrowheads="1"/>
          </p:cNvSpPr>
          <p:nvPr/>
        </p:nvSpPr>
        <p:spPr bwMode="auto">
          <a:xfrm>
            <a:off x="2667000" y="3352800"/>
            <a:ext cx="5029200" cy="335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85517853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Mpeg standards</a:t>
            </a:r>
            <a:endParaRPr lang="en-US" dirty="0"/>
          </a:p>
        </p:txBody>
      </p:sp>
      <p:sp>
        <p:nvSpPr>
          <p:cNvPr id="3" name="Content Placeholder 2"/>
          <p:cNvSpPr>
            <a:spLocks noGrp="1"/>
          </p:cNvSpPr>
          <p:nvPr>
            <p:ph sz="quarter" idx="1"/>
          </p:nvPr>
        </p:nvSpPr>
        <p:spPr>
          <a:xfrm>
            <a:off x="457200" y="1600200"/>
            <a:ext cx="7848600" cy="4873752"/>
          </a:xfrm>
        </p:spPr>
        <p:txBody>
          <a:bodyPr>
            <a:normAutofit lnSpcReduction="10000"/>
          </a:bodyPr>
          <a:lstStyle/>
          <a:p>
            <a:pPr algn="just"/>
            <a:r>
              <a:rPr lang="en-US" dirty="0"/>
              <a:t>The MPEG standards are an evolving set of standards for video and audio </a:t>
            </a:r>
            <a:r>
              <a:rPr lang="en-US" u="sng" dirty="0"/>
              <a:t>compression</a:t>
            </a:r>
            <a:r>
              <a:rPr lang="en-US" dirty="0"/>
              <a:t> and for multimedia delivery developed by the Moving Picture Experts Group (MPEG).</a:t>
            </a:r>
          </a:p>
          <a:p>
            <a:pPr algn="just"/>
            <a:r>
              <a:rPr lang="en-US" dirty="0"/>
              <a:t>MPEG-1 was designed for coding progressive video at a transmission rate of about 1.5 million bits per second. It was designed specifically for Video-CD and CD-i media. MPEG-1 audio layer-3 (MP3) has also evolved from early MPEG work.</a:t>
            </a:r>
          </a:p>
          <a:p>
            <a:pPr algn="just"/>
            <a:r>
              <a:rPr lang="en-US" dirty="0"/>
              <a:t>MPEG-2 was designed for coding interlaced images at transmission rates above 4 million bits per second. MPEG-2 is used for digital TV broadcast and </a:t>
            </a:r>
            <a:r>
              <a:rPr lang="en-US" u="sng" dirty="0"/>
              <a:t>DVD</a:t>
            </a:r>
            <a:r>
              <a:rPr lang="en-US" dirty="0"/>
              <a:t>. An MPEG-2 player can handle MPEG-1 data as well.</a:t>
            </a:r>
          </a:p>
          <a:p>
            <a:pPr algn="just"/>
            <a:endParaRPr lang="en-US" dirty="0"/>
          </a:p>
        </p:txBody>
      </p:sp>
    </p:spTree>
    <p:extLst>
      <p:ext uri="{BB962C8B-B14F-4D97-AF65-F5344CB8AC3E}">
        <p14:creationId xmlns:p14="http://schemas.microsoft.com/office/powerpoint/2010/main" val="34957175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Mpeg standards</a:t>
            </a:r>
          </a:p>
        </p:txBody>
      </p:sp>
      <p:sp>
        <p:nvSpPr>
          <p:cNvPr id="3" name="Content Placeholder 2"/>
          <p:cNvSpPr>
            <a:spLocks noGrp="1"/>
          </p:cNvSpPr>
          <p:nvPr>
            <p:ph sz="quarter" idx="1"/>
          </p:nvPr>
        </p:nvSpPr>
        <p:spPr/>
        <p:txBody>
          <a:bodyPr>
            <a:normAutofit fontScale="85000" lnSpcReduction="20000"/>
          </a:bodyPr>
          <a:lstStyle/>
          <a:p>
            <a:pPr algn="just"/>
            <a:r>
              <a:rPr lang="en-US" dirty="0"/>
              <a:t>MPEG-1 and -2 define techniques for compressing digital video by factors varying from 25:1 to 50:1. The compression is achieved using five different compression techniques:</a:t>
            </a:r>
          </a:p>
          <a:p>
            <a:pPr algn="just"/>
            <a:r>
              <a:rPr lang="en-US" dirty="0"/>
              <a:t>The use of a frequency-based transform called Discrete Cosine Transform (DCT).</a:t>
            </a:r>
          </a:p>
          <a:p>
            <a:pPr algn="just"/>
            <a:r>
              <a:rPr lang="en-US" dirty="0"/>
              <a:t>Quantization, a technique for losing selective information (sometimes known as </a:t>
            </a:r>
            <a:r>
              <a:rPr lang="en-US" u="sng" dirty="0" err="1"/>
              <a:t>lossy</a:t>
            </a:r>
            <a:r>
              <a:rPr lang="en-US" u="sng" dirty="0"/>
              <a:t> compression</a:t>
            </a:r>
            <a:r>
              <a:rPr lang="en-US" dirty="0"/>
              <a:t>) that can be acceptably lost from visual information.</a:t>
            </a:r>
          </a:p>
          <a:p>
            <a:pPr algn="just"/>
            <a:r>
              <a:rPr lang="en-US" dirty="0"/>
              <a:t>Huffman coding, a technique of lossless compression that uses code tables based on statistics about the encoded data.</a:t>
            </a:r>
          </a:p>
          <a:p>
            <a:pPr algn="just"/>
            <a:r>
              <a:rPr lang="en-US" dirty="0"/>
              <a:t>Motion compensated predictive coding, in which the differences in what has changed between an image and its preceding image are calculated and only the differences are encoded.</a:t>
            </a:r>
          </a:p>
          <a:p>
            <a:pPr algn="just"/>
            <a:r>
              <a:rPr lang="en-US" dirty="0"/>
              <a:t>Bi-directional prediction, in which some images are predicted from the pictures immediately preceding and following the image.</a:t>
            </a:r>
          </a:p>
          <a:p>
            <a:pPr algn="just"/>
            <a:endParaRPr lang="en-US" dirty="0"/>
          </a:p>
        </p:txBody>
      </p:sp>
    </p:spTree>
    <p:extLst>
      <p:ext uri="{BB962C8B-B14F-4D97-AF65-F5344CB8AC3E}">
        <p14:creationId xmlns:p14="http://schemas.microsoft.com/office/powerpoint/2010/main" val="15826328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Mpeg standards</a:t>
            </a:r>
          </a:p>
        </p:txBody>
      </p:sp>
      <p:sp>
        <p:nvSpPr>
          <p:cNvPr id="3" name="Content Placeholder 2"/>
          <p:cNvSpPr>
            <a:spLocks noGrp="1"/>
          </p:cNvSpPr>
          <p:nvPr>
            <p:ph sz="quarter" idx="1"/>
          </p:nvPr>
        </p:nvSpPr>
        <p:spPr/>
        <p:txBody>
          <a:bodyPr>
            <a:normAutofit fontScale="92500"/>
          </a:bodyPr>
          <a:lstStyle/>
          <a:p>
            <a:pPr algn="just"/>
            <a:r>
              <a:rPr lang="en-US" dirty="0"/>
              <a:t>A proposed MPEG-3 standard, intended for High Definition TV (</a:t>
            </a:r>
            <a:r>
              <a:rPr lang="en-US" u="sng" dirty="0"/>
              <a:t>HDTV</a:t>
            </a:r>
            <a:r>
              <a:rPr lang="en-US" dirty="0"/>
              <a:t>), was merged with the MPEG-2 standard when it became apparent that the MPEG-2 standard met the HDTV requirements.</a:t>
            </a:r>
          </a:p>
          <a:p>
            <a:pPr algn="just"/>
            <a:r>
              <a:rPr lang="en-US" dirty="0"/>
              <a:t>MPEG-4 is a much more ambitious standard and addresses speech and video synthesis, </a:t>
            </a:r>
            <a:r>
              <a:rPr lang="en-US" u="sng" dirty="0"/>
              <a:t>fractal</a:t>
            </a:r>
            <a:r>
              <a:rPr lang="en-US" dirty="0"/>
              <a:t> geometry, computer visualization, and an artificial intelligence (</a:t>
            </a:r>
            <a:r>
              <a:rPr lang="en-US" u="sng" dirty="0"/>
              <a:t>AI</a:t>
            </a:r>
            <a:r>
              <a:rPr lang="en-US" dirty="0"/>
              <a:t>) approach to reconstructing images. MPEG-4 addresses a standard way for authors to create and define the media objects in a multimedia presentation, how these can be synchronized and related to each other in transmission, and how users are to be able to interact with the media objects.</a:t>
            </a:r>
          </a:p>
          <a:p>
            <a:pPr algn="just"/>
            <a:endParaRPr lang="en-US" dirty="0"/>
          </a:p>
        </p:txBody>
      </p:sp>
    </p:spTree>
    <p:extLst>
      <p:ext uri="{BB962C8B-B14F-4D97-AF65-F5344CB8AC3E}">
        <p14:creationId xmlns:p14="http://schemas.microsoft.com/office/powerpoint/2010/main" val="42433870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Mpeg standards</a:t>
            </a:r>
          </a:p>
        </p:txBody>
      </p:sp>
      <p:sp>
        <p:nvSpPr>
          <p:cNvPr id="3" name="Content Placeholder 2"/>
          <p:cNvSpPr>
            <a:spLocks noGrp="1"/>
          </p:cNvSpPr>
          <p:nvPr>
            <p:ph sz="quarter" idx="1"/>
          </p:nvPr>
        </p:nvSpPr>
        <p:spPr/>
        <p:txBody>
          <a:bodyPr/>
          <a:lstStyle/>
          <a:p>
            <a:pPr algn="just"/>
            <a:r>
              <a:rPr lang="en-US" dirty="0"/>
              <a:t>MPEG-21 provides a larger, architectural framework for the creation and delivery of multimedia. It defines seven key elements:</a:t>
            </a:r>
          </a:p>
          <a:p>
            <a:pPr marL="0" indent="0" algn="just">
              <a:buNone/>
            </a:pPr>
            <a:endParaRPr lang="en-US" dirty="0"/>
          </a:p>
          <a:p>
            <a:pPr algn="just"/>
            <a:r>
              <a:rPr lang="en-US" dirty="0"/>
              <a:t>Digital item declaration</a:t>
            </a:r>
          </a:p>
          <a:p>
            <a:pPr algn="just"/>
            <a:r>
              <a:rPr lang="en-US" dirty="0"/>
              <a:t>Digital item identification and declaration</a:t>
            </a:r>
          </a:p>
          <a:p>
            <a:pPr algn="just"/>
            <a:r>
              <a:rPr lang="en-US" dirty="0"/>
              <a:t>Content handling and usage</a:t>
            </a:r>
          </a:p>
          <a:p>
            <a:pPr algn="just"/>
            <a:r>
              <a:rPr lang="en-US" dirty="0"/>
              <a:t>Intellectual property management and protection</a:t>
            </a:r>
          </a:p>
          <a:p>
            <a:pPr algn="just"/>
            <a:r>
              <a:rPr lang="en-US" dirty="0"/>
              <a:t>Terminals and networks</a:t>
            </a:r>
          </a:p>
          <a:p>
            <a:pPr algn="just"/>
            <a:r>
              <a:rPr lang="en-US" dirty="0"/>
              <a:t>Content representation</a:t>
            </a:r>
          </a:p>
          <a:p>
            <a:pPr algn="just"/>
            <a:r>
              <a:rPr lang="en-US" dirty="0"/>
              <a:t>Event reporting</a:t>
            </a:r>
          </a:p>
          <a:p>
            <a:pPr algn="just"/>
            <a:endParaRPr lang="en-US" dirty="0"/>
          </a:p>
        </p:txBody>
      </p:sp>
    </p:spTree>
    <p:extLst>
      <p:ext uri="{BB962C8B-B14F-4D97-AF65-F5344CB8AC3E}">
        <p14:creationId xmlns:p14="http://schemas.microsoft.com/office/powerpoint/2010/main" val="42433870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sz="4400" dirty="0" smtClean="0">
                <a:solidFill>
                  <a:srgbClr val="FF0000"/>
                </a:solidFill>
              </a:rPr>
              <a:t>THANK YOU</a:t>
            </a:r>
            <a:endParaRPr lang="en-US" sz="4400" dirty="0">
              <a:solidFill>
                <a:srgbClr val="FF0000"/>
              </a:solidFill>
            </a:endParaRPr>
          </a:p>
        </p:txBody>
      </p:sp>
    </p:spTree>
    <p:extLst>
      <p:ext uri="{BB962C8B-B14F-4D97-AF65-F5344CB8AC3E}">
        <p14:creationId xmlns:p14="http://schemas.microsoft.com/office/powerpoint/2010/main" val="560873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685800" y="1905000"/>
            <a:ext cx="1600200" cy="609600"/>
          </a:xfrm>
          <a:solidFill>
            <a:srgbClr val="0066FF"/>
          </a:solidFill>
        </p:spPr>
        <p:txBody>
          <a:bodyPr rtlCol="0">
            <a:normAutofit/>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AUDIO</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11271" name="Group 5"/>
            <p:cNvGrpSpPr>
              <a:grpSpLocks/>
            </p:cNvGrpSpPr>
            <p:nvPr/>
          </p:nvGrpSpPr>
          <p:grpSpPr bwMode="auto">
            <a:xfrm>
              <a:off x="4401" y="3784"/>
              <a:ext cx="3420" cy="1080"/>
              <a:chOff x="4221" y="3424"/>
              <a:chExt cx="3420" cy="1080"/>
            </a:xfrm>
          </p:grpSpPr>
          <p:sp>
            <p:nvSpPr>
              <p:cNvPr id="11282"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1283"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72"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1273"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4"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1275"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1276"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7"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1278"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1279"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80"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81"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1268" name="Rectangle 18"/>
          <p:cNvSpPr>
            <a:spLocks noChangeArrowheads="1"/>
          </p:cNvSpPr>
          <p:nvPr/>
        </p:nvSpPr>
        <p:spPr bwMode="auto">
          <a:xfrm>
            <a:off x="685800" y="3733800"/>
            <a:ext cx="8229600" cy="16764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Wingdings" pitchFamily="2" charset="2"/>
              <a:buChar char="l"/>
              <a:defRPr/>
            </a:pPr>
            <a:r>
              <a:rPr lang="en-US" sz="2800" dirty="0">
                <a:solidFill>
                  <a:srgbClr val="000000"/>
                </a:solidFill>
                <a:latin typeface="+mn-lt"/>
                <a:cs typeface="Arial" charset="0"/>
              </a:rPr>
              <a:t>Produced by vibration, as perceived by the sense of hearing. </a:t>
            </a:r>
          </a:p>
          <a:p>
            <a:pPr marL="342900" indent="-342900" eaLnBrk="1" hangingPunct="1">
              <a:spcBef>
                <a:spcPct val="20000"/>
              </a:spcBef>
              <a:buClr>
                <a:schemeClr val="hlink"/>
              </a:buClr>
              <a:buSzPct val="80000"/>
              <a:buFont typeface="Wingdings" pitchFamily="2" charset="2"/>
              <a:buChar char="l"/>
              <a:defRPr/>
            </a:pPr>
            <a:r>
              <a:rPr lang="en-US" sz="2800" dirty="0">
                <a:solidFill>
                  <a:srgbClr val="000000"/>
                </a:solidFill>
                <a:latin typeface="+mn-lt"/>
                <a:cs typeface="Arial" charset="0"/>
              </a:rPr>
              <a:t>In multimedia, audio could come in the form of speech, sound effects and also music score</a:t>
            </a:r>
            <a:r>
              <a:rPr lang="en-US" sz="2800" dirty="0">
                <a:solidFill>
                  <a:srgbClr val="000000"/>
                </a:solidFill>
                <a:cs typeface="Arial" charset="0"/>
              </a:rPr>
              <a:t>.</a:t>
            </a:r>
          </a:p>
        </p:txBody>
      </p:sp>
      <p:sp>
        <p:nvSpPr>
          <p:cNvPr id="11269" name="Rectangle 19"/>
          <p:cNvSpPr>
            <a:spLocks noChangeArrowheads="1"/>
          </p:cNvSpPr>
          <p:nvPr/>
        </p:nvSpPr>
        <p:spPr bwMode="auto">
          <a:xfrm>
            <a:off x="2438400" y="2743200"/>
            <a:ext cx="9144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1362972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685800" y="1905000"/>
            <a:ext cx="1600200" cy="609600"/>
          </a:xfrm>
          <a:solidFill>
            <a:srgbClr val="0066FF"/>
          </a:solidFill>
        </p:spPr>
        <p:txBody>
          <a:bodyPr rtlCol="0">
            <a:normAutofit/>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AUDIO</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12299" name="Group 5"/>
            <p:cNvGrpSpPr>
              <a:grpSpLocks/>
            </p:cNvGrpSpPr>
            <p:nvPr/>
          </p:nvGrpSpPr>
          <p:grpSpPr bwMode="auto">
            <a:xfrm>
              <a:off x="4401" y="3784"/>
              <a:ext cx="3420" cy="1080"/>
              <a:chOff x="4221" y="3424"/>
              <a:chExt cx="3420" cy="1080"/>
            </a:xfrm>
          </p:grpSpPr>
          <p:sp>
            <p:nvSpPr>
              <p:cNvPr id="12310"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2311"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300"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2301"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2"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2303"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2304"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2306"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2307"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8"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9"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292" name="Rectangle 18"/>
          <p:cNvSpPr>
            <a:spLocks noChangeArrowheads="1"/>
          </p:cNvSpPr>
          <p:nvPr/>
        </p:nvSpPr>
        <p:spPr bwMode="auto">
          <a:xfrm>
            <a:off x="685800" y="37338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Example</a:t>
            </a:r>
          </a:p>
        </p:txBody>
      </p:sp>
      <p:sp>
        <p:nvSpPr>
          <p:cNvPr id="12293" name="Rectangle 19"/>
          <p:cNvSpPr>
            <a:spLocks noChangeArrowheads="1"/>
          </p:cNvSpPr>
          <p:nvPr/>
        </p:nvSpPr>
        <p:spPr bwMode="auto">
          <a:xfrm>
            <a:off x="2438400" y="2743200"/>
            <a:ext cx="914400" cy="381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2294" name="Picture 22" descr="C:\Documents and Settings\Administrator\Desktop\smm2005\demo\imag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41529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23"/>
          <p:cNvSpPr>
            <a:spLocks noChangeArrowheads="1"/>
          </p:cNvSpPr>
          <p:nvPr/>
        </p:nvSpPr>
        <p:spPr bwMode="auto">
          <a:xfrm>
            <a:off x="2819400" y="3429000"/>
            <a:ext cx="41148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2296" name="Picture 24" descr="C:\Documents and Settings\Administrator\Desktop\smm2005\demo\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334000"/>
            <a:ext cx="3952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25" descr="C:\Documents and Settings\Administrator\Desktop\smm2005\demo\3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124200"/>
            <a:ext cx="27622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4252319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81000" y="1905000"/>
            <a:ext cx="2209800" cy="609600"/>
          </a:xfrm>
          <a:solidFill>
            <a:srgbClr val="3399FF"/>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ANIMATION</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13319" name="Group 5"/>
            <p:cNvGrpSpPr>
              <a:grpSpLocks/>
            </p:cNvGrpSpPr>
            <p:nvPr/>
          </p:nvGrpSpPr>
          <p:grpSpPr bwMode="auto">
            <a:xfrm>
              <a:off x="4401" y="3784"/>
              <a:ext cx="3420" cy="1080"/>
              <a:chOff x="4221" y="3424"/>
              <a:chExt cx="3420" cy="1080"/>
            </a:xfrm>
          </p:grpSpPr>
          <p:sp>
            <p:nvSpPr>
              <p:cNvPr id="13330"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3331"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320"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3321"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2"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3323"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3324"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5"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3326"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3327"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8"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9"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3316" name="Rectangle 18"/>
          <p:cNvSpPr>
            <a:spLocks noChangeArrowheads="1"/>
          </p:cNvSpPr>
          <p:nvPr/>
        </p:nvSpPr>
        <p:spPr bwMode="auto">
          <a:xfrm>
            <a:off x="685800" y="3505200"/>
            <a:ext cx="8001000" cy="9906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Wingdings" pitchFamily="2" charset="2"/>
              <a:buChar char="l"/>
              <a:defRPr/>
            </a:pPr>
            <a:r>
              <a:rPr lang="en-US" sz="2800" dirty="0">
                <a:solidFill>
                  <a:srgbClr val="000000"/>
                </a:solidFill>
                <a:latin typeface="+mn-lt"/>
                <a:cs typeface="Arial" charset="0"/>
              </a:rPr>
              <a:t>The illusion of motion created by the consecutive display of images of static elements. </a:t>
            </a:r>
          </a:p>
          <a:p>
            <a:pPr marL="342900" indent="-342900" eaLnBrk="1" hangingPunct="1">
              <a:spcBef>
                <a:spcPct val="20000"/>
              </a:spcBef>
              <a:buClr>
                <a:schemeClr val="hlink"/>
              </a:buClr>
              <a:buSzPct val="80000"/>
              <a:buFont typeface="Wingdings" pitchFamily="2" charset="2"/>
              <a:buChar char="l"/>
              <a:defRPr/>
            </a:pPr>
            <a:r>
              <a:rPr lang="en-US" sz="2800" dirty="0">
                <a:solidFill>
                  <a:srgbClr val="000000"/>
                </a:solidFill>
                <a:latin typeface="+mn-lt"/>
                <a:cs typeface="Arial" charset="0"/>
              </a:rPr>
              <a:t>In multimedia, animation is used to further enhance / enriched the experience of the user to further understand the information conveyed to them</a:t>
            </a:r>
            <a:r>
              <a:rPr lang="en-US" sz="2400" dirty="0">
                <a:solidFill>
                  <a:srgbClr val="000000"/>
                </a:solidFill>
                <a:cs typeface="Arial" charset="0"/>
              </a:rPr>
              <a:t>.</a:t>
            </a:r>
          </a:p>
        </p:txBody>
      </p:sp>
      <p:sp>
        <p:nvSpPr>
          <p:cNvPr id="13317" name="Rectangle 19"/>
          <p:cNvSpPr>
            <a:spLocks noChangeArrowheads="1"/>
          </p:cNvSpPr>
          <p:nvPr/>
        </p:nvSpPr>
        <p:spPr bwMode="auto">
          <a:xfrm>
            <a:off x="4038600" y="2971800"/>
            <a:ext cx="1295400" cy="3810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393405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381000" y="1905000"/>
            <a:ext cx="2209800" cy="609600"/>
          </a:xfrm>
          <a:solidFill>
            <a:srgbClr val="3399FF"/>
          </a:solidFill>
        </p:spPr>
        <p:txBody>
          <a:bodyPr>
            <a:normAutofit fontScale="85000" lnSpcReduction="10000"/>
          </a:bodyPr>
          <a:lstStyle/>
          <a:p>
            <a:pPr eaLnBrk="1" hangingPunct="1">
              <a:buFont typeface="Wingdings" pitchFamily="2" charset="2"/>
              <a:buNone/>
            </a:pPr>
            <a:r>
              <a:rPr lang="en-US" sz="2800" b="1" smtClean="0">
                <a:solidFill>
                  <a:schemeClr val="bg1"/>
                </a:solidFill>
                <a:cs typeface="Times New Roman" pitchFamily="18" charset="0"/>
              </a:rPr>
              <a:t>ANIMATION</a:t>
            </a:r>
            <a:endParaRPr lang="en-US" sz="2800" b="1" smtClean="0">
              <a:solidFill>
                <a:schemeClr val="bg1"/>
              </a:solidFill>
            </a:endParaRPr>
          </a:p>
        </p:txBody>
      </p:sp>
      <p:grpSp>
        <p:nvGrpSpPr>
          <p:cNvPr id="14339" name="Group 4"/>
          <p:cNvGrpSpPr>
            <a:grpSpLocks/>
          </p:cNvGrpSpPr>
          <p:nvPr/>
        </p:nvGrpSpPr>
        <p:grpSpPr bwMode="auto">
          <a:xfrm>
            <a:off x="2590800" y="1676400"/>
            <a:ext cx="4114800" cy="1600200"/>
            <a:chOff x="2421" y="3244"/>
            <a:chExt cx="7560" cy="2520"/>
          </a:xfrm>
        </p:grpSpPr>
        <p:grpSp>
          <p:nvGrpSpPr>
            <p:cNvPr id="14345" name="Group 5"/>
            <p:cNvGrpSpPr>
              <a:grpSpLocks/>
            </p:cNvGrpSpPr>
            <p:nvPr/>
          </p:nvGrpSpPr>
          <p:grpSpPr bwMode="auto">
            <a:xfrm>
              <a:off x="4401" y="3784"/>
              <a:ext cx="3420" cy="1080"/>
              <a:chOff x="4221" y="3424"/>
              <a:chExt cx="3420" cy="1080"/>
            </a:xfrm>
          </p:grpSpPr>
          <p:sp>
            <p:nvSpPr>
              <p:cNvPr id="14356"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4357"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46"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4347"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8"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4349"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4350"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1"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4352"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4353"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4"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5"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0" name="Rectangle 18"/>
          <p:cNvSpPr>
            <a:spLocks noChangeArrowheads="1"/>
          </p:cNvSpPr>
          <p:nvPr/>
        </p:nvSpPr>
        <p:spPr bwMode="auto">
          <a:xfrm>
            <a:off x="685800" y="3505200"/>
            <a:ext cx="2362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80000"/>
              <a:buFont typeface="Wingdings" pitchFamily="2" charset="2"/>
              <a:buChar char="l"/>
            </a:pPr>
            <a:r>
              <a:rPr lang="en-US" sz="2800">
                <a:solidFill>
                  <a:srgbClr val="000000"/>
                </a:solidFill>
                <a:cs typeface="Arial" charset="0"/>
              </a:rPr>
              <a:t>Example</a:t>
            </a:r>
          </a:p>
        </p:txBody>
      </p:sp>
      <p:sp>
        <p:nvSpPr>
          <p:cNvPr id="14341" name="Rectangle 19"/>
          <p:cNvSpPr>
            <a:spLocks noChangeArrowheads="1"/>
          </p:cNvSpPr>
          <p:nvPr/>
        </p:nvSpPr>
        <p:spPr bwMode="auto">
          <a:xfrm>
            <a:off x="4038600" y="2971800"/>
            <a:ext cx="1295400" cy="381000"/>
          </a:xfrm>
          <a:prstGeom prst="rect">
            <a:avLst/>
          </a:prstGeom>
          <a:noFill/>
          <a:ln w="9525">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4342" name="Picture 20" descr="C:\Documents and Settings\Administrator\Desktop\smm2005\demo\imag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429000"/>
            <a:ext cx="42291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21"/>
          <p:cNvSpPr>
            <a:spLocks noChangeArrowheads="1"/>
          </p:cNvSpPr>
          <p:nvPr/>
        </p:nvSpPr>
        <p:spPr bwMode="auto">
          <a:xfrm>
            <a:off x="2743200" y="3352800"/>
            <a:ext cx="4191000" cy="2895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3640692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685800" y="1905000"/>
            <a:ext cx="1371600" cy="609600"/>
          </a:xfrm>
          <a:solidFill>
            <a:srgbClr val="000099"/>
          </a:solidFill>
        </p:spPr>
        <p:txBody>
          <a:bodyPr rtlCol="0">
            <a:normAutofit fontScale="85000" lnSpcReduction="10000"/>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VIDEO</a:t>
            </a:r>
            <a:endParaRPr lang="en-US" sz="2800" b="1" dirty="0" smtClean="0">
              <a:solidFill>
                <a:schemeClr val="bg1"/>
              </a:solidFill>
              <a:effectLst>
                <a:outerShdw blurRad="38100" dist="38100" dir="2700000" algn="tl">
                  <a:srgbClr val="000000">
                    <a:alpha val="43137"/>
                  </a:srgbClr>
                </a:outerShdw>
              </a:effectLst>
            </a:endParaRPr>
          </a:p>
        </p:txBody>
      </p:sp>
      <p:grpSp>
        <p:nvGrpSpPr>
          <p:cNvPr id="2" name="Group 4"/>
          <p:cNvGrpSpPr>
            <a:grpSpLocks/>
          </p:cNvGrpSpPr>
          <p:nvPr/>
        </p:nvGrpSpPr>
        <p:grpSpPr bwMode="auto">
          <a:xfrm>
            <a:off x="2590800" y="1676400"/>
            <a:ext cx="4114800" cy="1600200"/>
            <a:chOff x="2421" y="3244"/>
            <a:chExt cx="7560" cy="2520"/>
          </a:xfrm>
        </p:grpSpPr>
        <p:grpSp>
          <p:nvGrpSpPr>
            <p:cNvPr id="15367" name="Group 5"/>
            <p:cNvGrpSpPr>
              <a:grpSpLocks/>
            </p:cNvGrpSpPr>
            <p:nvPr/>
          </p:nvGrpSpPr>
          <p:grpSpPr bwMode="auto">
            <a:xfrm>
              <a:off x="4401" y="3784"/>
              <a:ext cx="3420" cy="1080"/>
              <a:chOff x="4221" y="3424"/>
              <a:chExt cx="3420" cy="1080"/>
            </a:xfrm>
          </p:grpSpPr>
          <p:sp>
            <p:nvSpPr>
              <p:cNvPr id="15378"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15379"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368"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15369"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0"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15371"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15372"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3"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15374"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15375"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7"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5364" name="Rectangle 18"/>
          <p:cNvSpPr>
            <a:spLocks noChangeArrowheads="1"/>
          </p:cNvSpPr>
          <p:nvPr/>
        </p:nvSpPr>
        <p:spPr bwMode="auto">
          <a:xfrm>
            <a:off x="685800" y="3505200"/>
            <a:ext cx="8229600" cy="9906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Is the technology of capturing, recording, processing, transmitting, and reconstructing moving pictures. </a:t>
            </a:r>
          </a:p>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Video is more towards photo realistic image sequence / live recording as in comparison to animation</a:t>
            </a:r>
            <a:r>
              <a:rPr lang="en-US" sz="2400" dirty="0" smtClean="0">
                <a:solidFill>
                  <a:srgbClr val="000000"/>
                </a:solidFill>
                <a:latin typeface="+mn-lt"/>
                <a:cs typeface="Arial" charset="0"/>
              </a:rPr>
              <a:t>.</a:t>
            </a:r>
            <a:endParaRPr lang="en-US" sz="2400" dirty="0">
              <a:solidFill>
                <a:srgbClr val="000000"/>
              </a:solidFill>
              <a:latin typeface="+mn-lt"/>
              <a:cs typeface="Arial" charset="0"/>
            </a:endParaRPr>
          </a:p>
        </p:txBody>
      </p:sp>
      <p:sp>
        <p:nvSpPr>
          <p:cNvPr id="15365" name="Rectangle 19"/>
          <p:cNvSpPr>
            <a:spLocks noChangeArrowheads="1"/>
          </p:cNvSpPr>
          <p:nvPr/>
        </p:nvSpPr>
        <p:spPr bwMode="auto">
          <a:xfrm>
            <a:off x="5791200" y="2667000"/>
            <a:ext cx="990600" cy="304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Rectangle 2"/>
          <p:cNvSpPr txBox="1">
            <a:spLocks noChangeArrowheads="1"/>
          </p:cNvSpPr>
          <p:nvPr/>
        </p:nvSpPr>
        <p:spPr>
          <a:xfrm>
            <a:off x="609600" y="152400"/>
            <a:ext cx="8229600" cy="1143000"/>
          </a:xfrm>
          <a:prstGeom prst="rect">
            <a:avLst/>
          </a:prstGeom>
        </p:spPr>
        <p:txBody>
          <a:bodyPr anchor="ctr">
            <a:normAutofit/>
          </a:bodyPr>
          <a:lstStyle/>
          <a:p>
            <a:pPr algn="ctr" eaLnBrk="1" fontAlgn="auto" hangingPunct="1">
              <a:spcAft>
                <a:spcPts val="0"/>
              </a:spcAft>
              <a:defRPr/>
            </a:pPr>
            <a:r>
              <a:rPr lang="en-US" sz="6000" b="1" dirty="0">
                <a:solidFill>
                  <a:srgbClr val="FF0000"/>
                </a:solidFill>
                <a:latin typeface="Tahoma" pitchFamily="34" charset="0"/>
                <a:ea typeface="+mj-ea"/>
                <a:cs typeface="+mj-cs"/>
              </a:rPr>
              <a:t>5</a:t>
            </a:r>
            <a:r>
              <a:rPr lang="en-US" sz="4400" b="1" dirty="0">
                <a:latin typeface="Tahoma" pitchFamily="34" charset="0"/>
                <a:ea typeface="+mj-ea"/>
                <a:cs typeface="+mj-cs"/>
              </a:rPr>
              <a:t> Elements of Multimedia</a:t>
            </a:r>
          </a:p>
        </p:txBody>
      </p:sp>
    </p:spTree>
    <p:extLst>
      <p:ext uri="{BB962C8B-B14F-4D97-AF65-F5344CB8AC3E}">
        <p14:creationId xmlns:p14="http://schemas.microsoft.com/office/powerpoint/2010/main" val="516424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PH" smtClean="0"/>
          </a:p>
        </p:txBody>
      </p:sp>
      <p:sp>
        <p:nvSpPr>
          <p:cNvPr id="16387" name="Content Placeholder 2"/>
          <p:cNvSpPr>
            <a:spLocks noGrp="1"/>
          </p:cNvSpPr>
          <p:nvPr>
            <p:ph idx="1"/>
          </p:nvPr>
        </p:nvSpPr>
        <p:spPr/>
        <p:txBody>
          <a:bodyPr/>
          <a:lstStyle/>
          <a:p>
            <a:endParaRPr lang="en-PH" smtClean="0"/>
          </a:p>
        </p:txBody>
      </p:sp>
      <p:pic>
        <p:nvPicPr>
          <p:cNvPr id="16388" name="Picture 2" descr="D:\James Brian\vids\multimedia\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309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
        <p:nvSpPr>
          <p:cNvPr id="3" name="Content Placeholder 2"/>
          <p:cNvSpPr>
            <a:spLocks noGrp="1"/>
          </p:cNvSpPr>
          <p:nvPr>
            <p:ph sz="quarter" idx="1"/>
          </p:nvPr>
        </p:nvSpPr>
        <p:spPr>
          <a:xfrm>
            <a:off x="457200" y="1600200"/>
            <a:ext cx="8001000" cy="4873752"/>
          </a:xfrm>
        </p:spPr>
        <p:txBody>
          <a:bodyPr/>
          <a:lstStyle/>
          <a:p>
            <a:pPr marL="0" indent="0" algn="just">
              <a:buNone/>
            </a:pPr>
            <a:r>
              <a:rPr lang="en-US" b="1" dirty="0" smtClean="0"/>
              <a:t>Multimedia</a:t>
            </a:r>
            <a:r>
              <a:rPr lang="en-US" b="1" dirty="0"/>
              <a:t>: </a:t>
            </a:r>
            <a:r>
              <a:rPr lang="en-US" dirty="0"/>
              <a:t>Characteristics of a Multimedia Presentation, Multimedia Architecture, Text –Types, Unicode Standard, Text File Formats</a:t>
            </a:r>
            <a:r>
              <a:rPr lang="en-US" dirty="0" smtClean="0"/>
              <a:t>,</a:t>
            </a:r>
          </a:p>
          <a:p>
            <a:pPr marL="0" indent="0" algn="just">
              <a:buNone/>
            </a:pPr>
            <a:r>
              <a:rPr lang="en-US" dirty="0" smtClean="0"/>
              <a:t> </a:t>
            </a:r>
            <a:r>
              <a:rPr lang="en-US" b="1" dirty="0"/>
              <a:t>Audio- Components of an Audio System, Digital Audio, Digital Audio Processing, Audio File Formats, Video- Digital Video, Digital Video Processing, Video File Formats. </a:t>
            </a:r>
            <a:endParaRPr lang="en-US" b="1" dirty="0" smtClean="0"/>
          </a:p>
          <a:p>
            <a:pPr marL="0" indent="0" algn="just">
              <a:buNone/>
            </a:pPr>
            <a:r>
              <a:rPr lang="en-US" b="1" dirty="0" smtClean="0"/>
              <a:t>Animation</a:t>
            </a:r>
            <a:r>
              <a:rPr lang="en-US" b="1" dirty="0"/>
              <a:t>: </a:t>
            </a:r>
            <a:r>
              <a:rPr lang="en-US" dirty="0"/>
              <a:t>Uses of Animation, Principles of Animation, 3D Animation, Animation File Formats, Animation Software, MPEG Standards. </a:t>
            </a:r>
          </a:p>
        </p:txBody>
      </p:sp>
    </p:spTree>
    <p:extLst>
      <p:ext uri="{BB962C8B-B14F-4D97-AF65-F5344CB8AC3E}">
        <p14:creationId xmlns:p14="http://schemas.microsoft.com/office/powerpoint/2010/main" val="36655561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PH" smtClean="0"/>
          </a:p>
        </p:txBody>
      </p:sp>
      <p:sp>
        <p:nvSpPr>
          <p:cNvPr id="17411" name="Content Placeholder 2"/>
          <p:cNvSpPr>
            <a:spLocks noGrp="1"/>
          </p:cNvSpPr>
          <p:nvPr>
            <p:ph idx="1"/>
          </p:nvPr>
        </p:nvSpPr>
        <p:spPr/>
        <p:txBody>
          <a:bodyPr/>
          <a:lstStyle/>
          <a:p>
            <a:endParaRPr lang="en-PH" smtClean="0"/>
          </a:p>
        </p:txBody>
      </p:sp>
      <p:pic>
        <p:nvPicPr>
          <p:cNvPr id="17412" name="Picture 2" descr="D:\James Brian\vids\multimedia\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3093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PH" smtClean="0"/>
          </a:p>
        </p:txBody>
      </p:sp>
      <p:sp>
        <p:nvSpPr>
          <p:cNvPr id="18435" name="Content Placeholder 2"/>
          <p:cNvSpPr>
            <a:spLocks noGrp="1"/>
          </p:cNvSpPr>
          <p:nvPr>
            <p:ph idx="1"/>
          </p:nvPr>
        </p:nvSpPr>
        <p:spPr/>
        <p:txBody>
          <a:bodyPr/>
          <a:lstStyle/>
          <a:p>
            <a:endParaRPr lang="en-PH" smtClean="0"/>
          </a:p>
        </p:txBody>
      </p:sp>
      <p:pic>
        <p:nvPicPr>
          <p:cNvPr id="18436" name="Picture 2" descr="D:\James Brian\vids\multimedia\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300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PH" smtClean="0"/>
          </a:p>
        </p:txBody>
      </p:sp>
      <p:sp>
        <p:nvSpPr>
          <p:cNvPr id="19459" name="Content Placeholder 2"/>
          <p:cNvSpPr>
            <a:spLocks noGrp="1"/>
          </p:cNvSpPr>
          <p:nvPr>
            <p:ph idx="1"/>
          </p:nvPr>
        </p:nvSpPr>
        <p:spPr/>
        <p:txBody>
          <a:bodyPr/>
          <a:lstStyle/>
          <a:p>
            <a:endParaRPr lang="en-PH" smtClean="0"/>
          </a:p>
        </p:txBody>
      </p:sp>
      <p:pic>
        <p:nvPicPr>
          <p:cNvPr id="19460" name="Picture 2" descr="D:\James Brian\vids\multimedia\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264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PH" smtClean="0"/>
          </a:p>
        </p:txBody>
      </p:sp>
      <p:sp>
        <p:nvSpPr>
          <p:cNvPr id="20483" name="Content Placeholder 2"/>
          <p:cNvSpPr>
            <a:spLocks noGrp="1"/>
          </p:cNvSpPr>
          <p:nvPr>
            <p:ph idx="1"/>
          </p:nvPr>
        </p:nvSpPr>
        <p:spPr/>
        <p:txBody>
          <a:bodyPr/>
          <a:lstStyle/>
          <a:p>
            <a:endParaRPr lang="en-PH" smtClean="0"/>
          </a:p>
        </p:txBody>
      </p:sp>
      <p:pic>
        <p:nvPicPr>
          <p:cNvPr id="20484" name="Picture 2" descr="D:\James Brian\vids\multimedia\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727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multimedia</a:t>
            </a:r>
            <a:endParaRPr lang="en-US" dirty="0"/>
          </a:p>
        </p:txBody>
      </p:sp>
      <p:sp>
        <p:nvSpPr>
          <p:cNvPr id="3" name="Content Placeholder 2"/>
          <p:cNvSpPr>
            <a:spLocks noGrp="1"/>
          </p:cNvSpPr>
          <p:nvPr>
            <p:ph sz="quarter" idx="1"/>
          </p:nvPr>
        </p:nvSpPr>
        <p:spPr/>
        <p:txBody>
          <a:bodyPr/>
          <a:lstStyle/>
          <a:p>
            <a:pPr marL="457200" indent="-457200">
              <a:buAutoNum type="arabicPeriod"/>
            </a:pPr>
            <a:r>
              <a:rPr lang="en-US" dirty="0" smtClean="0"/>
              <a:t>Linear Multimedia</a:t>
            </a:r>
          </a:p>
          <a:p>
            <a:pPr marL="457200" indent="-457200">
              <a:buAutoNum type="arabicPeriod"/>
            </a:pPr>
            <a:r>
              <a:rPr lang="en-US" dirty="0" smtClean="0"/>
              <a:t>Non Linear Multimedia</a:t>
            </a:r>
            <a:endParaRPr lang="en-US" dirty="0"/>
          </a:p>
        </p:txBody>
      </p:sp>
    </p:spTree>
    <p:extLst>
      <p:ext uri="{BB962C8B-B14F-4D97-AF65-F5344CB8AC3E}">
        <p14:creationId xmlns:p14="http://schemas.microsoft.com/office/powerpoint/2010/main" val="2996147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Types of multimedia</a:t>
            </a:r>
            <a:endParaRPr lang="en-US" b="1" dirty="0" smtClean="0">
              <a:latin typeface="Tahoma" pitchFamily="34" charset="0"/>
            </a:endParaRPr>
          </a:p>
        </p:txBody>
      </p:sp>
      <p:sp>
        <p:nvSpPr>
          <p:cNvPr id="18435" name="Rectangle 3"/>
          <p:cNvSpPr>
            <a:spLocks noGrp="1" noChangeArrowheads="1"/>
          </p:cNvSpPr>
          <p:nvPr>
            <p:ph idx="1"/>
          </p:nvPr>
        </p:nvSpPr>
        <p:spPr>
          <a:xfrm>
            <a:off x="609600" y="2362200"/>
            <a:ext cx="7924800" cy="2782888"/>
          </a:xfrm>
        </p:spPr>
        <p:txBody>
          <a:bodyPr rtlCol="0">
            <a:normAutofit fontScale="32500" lnSpcReduction="20000"/>
          </a:bodyPr>
          <a:lstStyle/>
          <a:p>
            <a:pPr eaLnBrk="1" fontAlgn="auto" hangingPunct="1">
              <a:spcAft>
                <a:spcPts val="0"/>
              </a:spcAft>
              <a:buFont typeface="Arial" pitchFamily="34" charset="0"/>
              <a:buChar char="•"/>
              <a:defRPr/>
            </a:pPr>
            <a:r>
              <a:rPr lang="en-US" sz="7000" dirty="0" smtClean="0"/>
              <a:t>A Multimedia Project is identified as Linear when:</a:t>
            </a:r>
          </a:p>
          <a:p>
            <a:pPr lvl="1" eaLnBrk="1" fontAlgn="auto" hangingPunct="1">
              <a:spcAft>
                <a:spcPts val="0"/>
              </a:spcAft>
              <a:buFont typeface="Arial" pitchFamily="34" charset="0"/>
              <a:buChar char="–"/>
              <a:defRPr/>
            </a:pPr>
            <a:r>
              <a:rPr lang="en-US" sz="7000" dirty="0" smtClean="0"/>
              <a:t>It is </a:t>
            </a:r>
            <a:r>
              <a:rPr lang="en-US" sz="7000" dirty="0" smtClean="0">
                <a:cs typeface="Times New Roman" pitchFamily="18" charset="0"/>
              </a:rPr>
              <a:t>not interactive </a:t>
            </a:r>
          </a:p>
          <a:p>
            <a:pPr lvl="1" eaLnBrk="1" fontAlgn="auto" hangingPunct="1">
              <a:spcAft>
                <a:spcPts val="0"/>
              </a:spcAft>
              <a:buFont typeface="Arial" pitchFamily="34" charset="0"/>
              <a:buChar char="–"/>
              <a:defRPr/>
            </a:pPr>
            <a:r>
              <a:rPr lang="en-US" sz="7000" dirty="0" smtClean="0">
                <a:cs typeface="Times New Roman" pitchFamily="18" charset="0"/>
              </a:rPr>
              <a:t>User have no control over the content that is being showed to them.</a:t>
            </a:r>
          </a:p>
          <a:p>
            <a:pPr marL="457200" lvl="1" indent="0" eaLnBrk="1" fontAlgn="auto" hangingPunct="1">
              <a:spcAft>
                <a:spcPts val="0"/>
              </a:spcAft>
              <a:buFont typeface="Wingdings" pitchFamily="2" charset="2"/>
              <a:buNone/>
              <a:defRPr/>
            </a:pPr>
            <a:endParaRPr lang="en-US" sz="7000" dirty="0" smtClean="0">
              <a:cs typeface="Times New Roman" pitchFamily="18" charset="0"/>
            </a:endParaRPr>
          </a:p>
          <a:p>
            <a:pPr eaLnBrk="1" fontAlgn="auto" hangingPunct="1">
              <a:spcAft>
                <a:spcPts val="0"/>
              </a:spcAft>
              <a:buFont typeface="Arial" pitchFamily="34" charset="0"/>
              <a:buChar char="•"/>
              <a:defRPr/>
            </a:pPr>
            <a:r>
              <a:rPr lang="en-US" sz="7000" dirty="0" smtClean="0">
                <a:cs typeface="Times New Roman" pitchFamily="18" charset="0"/>
              </a:rPr>
              <a:t>Example:</a:t>
            </a:r>
          </a:p>
          <a:p>
            <a:pPr lvl="1" eaLnBrk="1" fontAlgn="auto" hangingPunct="1">
              <a:spcAft>
                <a:spcPts val="0"/>
              </a:spcAft>
              <a:buFont typeface="Arial" pitchFamily="34" charset="0"/>
              <a:buChar char="–"/>
              <a:defRPr/>
            </a:pPr>
            <a:r>
              <a:rPr lang="en-US" sz="7000" dirty="0" smtClean="0">
                <a:cs typeface="Times New Roman" pitchFamily="18" charset="0"/>
              </a:rPr>
              <a:t>A movie</a:t>
            </a:r>
          </a:p>
          <a:p>
            <a:pPr lvl="1" eaLnBrk="1" fontAlgn="auto" hangingPunct="1">
              <a:spcAft>
                <a:spcPts val="0"/>
              </a:spcAft>
              <a:buFont typeface="Arial" pitchFamily="34" charset="0"/>
              <a:buChar char="–"/>
              <a:defRPr/>
            </a:pPr>
            <a:r>
              <a:rPr lang="en-US" sz="7000" dirty="0" smtClean="0">
                <a:cs typeface="Times New Roman" pitchFamily="18" charset="0"/>
              </a:rPr>
              <a:t>A non-interactive lecture / demo show</a:t>
            </a:r>
          </a:p>
          <a:p>
            <a:pPr lvl="1" eaLnBrk="1" fontAlgn="auto" hangingPunct="1">
              <a:spcAft>
                <a:spcPts val="0"/>
              </a:spcAft>
              <a:buFont typeface="Arial" pitchFamily="34" charset="0"/>
              <a:buChar char="–"/>
              <a:defRPr/>
            </a:pPr>
            <a:endParaRPr lang="en-US" sz="2000" dirty="0" smtClean="0">
              <a:cs typeface="Times New Roman" pitchFamily="18" charset="0"/>
            </a:endParaRPr>
          </a:p>
        </p:txBody>
      </p:sp>
      <p:sp>
        <p:nvSpPr>
          <p:cNvPr id="19460" name="Text Box 4"/>
          <p:cNvSpPr txBox="1">
            <a:spLocks noChangeArrowheads="1"/>
          </p:cNvSpPr>
          <p:nvPr/>
        </p:nvSpPr>
        <p:spPr bwMode="auto">
          <a:xfrm>
            <a:off x="381000" y="1828800"/>
            <a:ext cx="1285875" cy="457200"/>
          </a:xfrm>
          <a:prstGeom prst="rect">
            <a:avLst/>
          </a:prstGeom>
          <a:solidFill>
            <a:schemeClr val="folHlink"/>
          </a:solidFill>
          <a:ln w="9525">
            <a:noFill/>
            <a:miter lim="800000"/>
            <a:headEnd/>
            <a:tailEnd/>
          </a:ln>
        </p:spPr>
        <p:txBody>
          <a:bodyPr wrap="none">
            <a:spAutoFit/>
          </a:bodyPr>
          <a:lstStyle/>
          <a:p>
            <a:pPr eaLnBrk="1" hangingPunct="1">
              <a:defRPr/>
            </a:pPr>
            <a:r>
              <a:rPr lang="en-US" sz="2400" b="1" dirty="0">
                <a:solidFill>
                  <a:schemeClr val="bg1"/>
                </a:solidFill>
                <a:effectLst>
                  <a:outerShdw blurRad="38100" dist="38100" dir="2700000" algn="tl">
                    <a:srgbClr val="000000">
                      <a:alpha val="43137"/>
                    </a:srgbClr>
                  </a:outerShdw>
                </a:effectLst>
                <a:latin typeface="Arial Unicode MS" pitchFamily="34" charset="-128"/>
              </a:rPr>
              <a:t>LINEAR</a:t>
            </a:r>
          </a:p>
        </p:txBody>
      </p:sp>
    </p:spTree>
    <p:extLst>
      <p:ext uri="{BB962C8B-B14F-4D97-AF65-F5344CB8AC3E}">
        <p14:creationId xmlns:p14="http://schemas.microsoft.com/office/powerpoint/2010/main" val="2456165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Types of multimedia</a:t>
            </a:r>
            <a:endParaRPr lang="en-US" b="1" dirty="0" smtClean="0">
              <a:latin typeface="Tahoma" pitchFamily="34" charset="0"/>
            </a:endParaRPr>
          </a:p>
        </p:txBody>
      </p:sp>
      <p:sp>
        <p:nvSpPr>
          <p:cNvPr id="20483" name="Rectangle 3"/>
          <p:cNvSpPr>
            <a:spLocks noGrp="1" noChangeArrowheads="1"/>
          </p:cNvSpPr>
          <p:nvPr>
            <p:ph idx="1"/>
          </p:nvPr>
        </p:nvSpPr>
        <p:spPr>
          <a:xfrm>
            <a:off x="609600" y="2057400"/>
            <a:ext cx="7924800" cy="3160713"/>
          </a:xfrm>
        </p:spPr>
        <p:txBody>
          <a:bodyPr>
            <a:normAutofit fontScale="92500" lnSpcReduction="10000"/>
          </a:bodyPr>
          <a:lstStyle/>
          <a:p>
            <a:pPr eaLnBrk="1" hangingPunct="1">
              <a:lnSpc>
                <a:spcPct val="90000"/>
              </a:lnSpc>
            </a:pPr>
            <a:r>
              <a:rPr lang="en-US" sz="2800" smtClean="0"/>
              <a:t>A Multimedia Project is identified as Non-Linear when:</a:t>
            </a:r>
          </a:p>
          <a:p>
            <a:pPr lvl="1" eaLnBrk="1" hangingPunct="1">
              <a:lnSpc>
                <a:spcPct val="90000"/>
              </a:lnSpc>
            </a:pPr>
            <a:r>
              <a:rPr lang="en-US" smtClean="0"/>
              <a:t>It is </a:t>
            </a:r>
            <a:r>
              <a:rPr lang="en-US" smtClean="0">
                <a:cs typeface="Times New Roman" pitchFamily="18" charset="0"/>
              </a:rPr>
              <a:t>interactive </a:t>
            </a:r>
          </a:p>
          <a:p>
            <a:pPr lvl="1" eaLnBrk="1" hangingPunct="1">
              <a:lnSpc>
                <a:spcPct val="90000"/>
              </a:lnSpc>
            </a:pPr>
            <a:r>
              <a:rPr lang="en-US" smtClean="0">
                <a:cs typeface="Times New Roman" pitchFamily="18" charset="0"/>
              </a:rPr>
              <a:t>Users have control over the content that is being showed to them.</a:t>
            </a:r>
          </a:p>
          <a:p>
            <a:pPr lvl="1" eaLnBrk="1" hangingPunct="1">
              <a:lnSpc>
                <a:spcPct val="90000"/>
              </a:lnSpc>
            </a:pPr>
            <a:r>
              <a:rPr lang="en-US" smtClean="0">
                <a:cs typeface="Times New Roman" pitchFamily="18" charset="0"/>
              </a:rPr>
              <a:t>Users are given navigational control </a:t>
            </a:r>
          </a:p>
          <a:p>
            <a:pPr eaLnBrk="1" hangingPunct="1">
              <a:lnSpc>
                <a:spcPct val="90000"/>
              </a:lnSpc>
            </a:pPr>
            <a:r>
              <a:rPr lang="en-US" sz="2800" smtClean="0">
                <a:cs typeface="Times New Roman" pitchFamily="18" charset="0"/>
              </a:rPr>
              <a:t>Example:</a:t>
            </a:r>
          </a:p>
          <a:p>
            <a:pPr lvl="1" eaLnBrk="1" hangingPunct="1">
              <a:lnSpc>
                <a:spcPct val="90000"/>
              </a:lnSpc>
            </a:pPr>
            <a:r>
              <a:rPr lang="en-US" smtClean="0">
                <a:cs typeface="Times New Roman" pitchFamily="18" charset="0"/>
              </a:rPr>
              <a:t>Games</a:t>
            </a:r>
          </a:p>
          <a:p>
            <a:pPr lvl="1" eaLnBrk="1" hangingPunct="1">
              <a:lnSpc>
                <a:spcPct val="90000"/>
              </a:lnSpc>
            </a:pPr>
            <a:r>
              <a:rPr lang="en-US" smtClean="0">
                <a:cs typeface="Times New Roman" pitchFamily="18" charset="0"/>
              </a:rPr>
              <a:t>Courseware</a:t>
            </a:r>
          </a:p>
          <a:p>
            <a:pPr lvl="1" eaLnBrk="1" hangingPunct="1">
              <a:lnSpc>
                <a:spcPct val="90000"/>
              </a:lnSpc>
            </a:pPr>
            <a:r>
              <a:rPr lang="en-US" smtClean="0">
                <a:cs typeface="Times New Roman" pitchFamily="18" charset="0"/>
              </a:rPr>
              <a:t>Interactive CD</a:t>
            </a:r>
          </a:p>
          <a:p>
            <a:pPr lvl="1" eaLnBrk="1" hangingPunct="1">
              <a:lnSpc>
                <a:spcPct val="90000"/>
              </a:lnSpc>
            </a:pPr>
            <a:endParaRPr lang="en-US" smtClean="0">
              <a:cs typeface="Times New Roman" pitchFamily="18" charset="0"/>
            </a:endParaRPr>
          </a:p>
          <a:p>
            <a:pPr lvl="1" eaLnBrk="1" hangingPunct="1">
              <a:lnSpc>
                <a:spcPct val="90000"/>
              </a:lnSpc>
            </a:pPr>
            <a:endParaRPr lang="en-US" smtClean="0">
              <a:cs typeface="Times New Roman" pitchFamily="18" charset="0"/>
            </a:endParaRPr>
          </a:p>
          <a:p>
            <a:pPr lvl="1" eaLnBrk="1" hangingPunct="1">
              <a:lnSpc>
                <a:spcPct val="90000"/>
              </a:lnSpc>
              <a:buFont typeface="Wingdings" pitchFamily="2" charset="2"/>
              <a:buNone/>
            </a:pPr>
            <a:endParaRPr lang="en-US" smtClean="0">
              <a:cs typeface="Times New Roman" pitchFamily="18" charset="0"/>
            </a:endParaRPr>
          </a:p>
        </p:txBody>
      </p:sp>
      <p:sp>
        <p:nvSpPr>
          <p:cNvPr id="20484" name="Text Box 4"/>
          <p:cNvSpPr txBox="1">
            <a:spLocks noChangeArrowheads="1"/>
          </p:cNvSpPr>
          <p:nvPr/>
        </p:nvSpPr>
        <p:spPr bwMode="auto">
          <a:xfrm>
            <a:off x="381000" y="1447800"/>
            <a:ext cx="2065338" cy="457200"/>
          </a:xfrm>
          <a:prstGeom prst="rect">
            <a:avLst/>
          </a:prstGeom>
          <a:solidFill>
            <a:schemeClr val="folHlink"/>
          </a:solidFill>
          <a:ln w="9525">
            <a:noFill/>
            <a:miter lim="800000"/>
            <a:headEnd/>
            <a:tailEnd/>
          </a:ln>
        </p:spPr>
        <p:txBody>
          <a:bodyPr wrap="none">
            <a:spAutoFit/>
          </a:bodyPr>
          <a:lstStyle/>
          <a:p>
            <a:pPr eaLnBrk="1" hangingPunct="1">
              <a:defRPr/>
            </a:pPr>
            <a:r>
              <a:rPr lang="en-US" sz="2400" b="1" dirty="0">
                <a:solidFill>
                  <a:schemeClr val="bg1"/>
                </a:solidFill>
                <a:effectLst>
                  <a:outerShdw blurRad="38100" dist="38100" dir="2700000" algn="tl">
                    <a:srgbClr val="000000">
                      <a:alpha val="43137"/>
                    </a:srgbClr>
                  </a:outerShdw>
                </a:effectLst>
                <a:latin typeface="Arial Unicode MS" pitchFamily="34" charset="-128"/>
              </a:rPr>
              <a:t>NON-LINEAR</a:t>
            </a:r>
          </a:p>
        </p:txBody>
      </p:sp>
    </p:spTree>
    <p:extLst>
      <p:ext uri="{BB962C8B-B14F-4D97-AF65-F5344CB8AC3E}">
        <p14:creationId xmlns:p14="http://schemas.microsoft.com/office/powerpoint/2010/main" val="406253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3555" name="Rectangle 3"/>
          <p:cNvSpPr>
            <a:spLocks noGrp="1" noChangeArrowheads="1"/>
          </p:cNvSpPr>
          <p:nvPr>
            <p:ph idx="1"/>
          </p:nvPr>
        </p:nvSpPr>
        <p:spPr>
          <a:xfrm>
            <a:off x="609600" y="1682750"/>
            <a:ext cx="7924800" cy="3763963"/>
          </a:xfrm>
        </p:spPr>
        <p:txBody>
          <a:bodyPr/>
          <a:lstStyle/>
          <a:p>
            <a:pPr eaLnBrk="1" hangingPunct="1">
              <a:lnSpc>
                <a:spcPct val="90000"/>
              </a:lnSpc>
            </a:pPr>
            <a:r>
              <a:rPr lang="en-US" smtClean="0"/>
              <a:t>There are a number of fields where multimedia could be of use. Examples are:-</a:t>
            </a:r>
          </a:p>
          <a:p>
            <a:pPr lvl="1" eaLnBrk="1" hangingPunct="1">
              <a:lnSpc>
                <a:spcPct val="90000"/>
              </a:lnSpc>
            </a:pPr>
            <a:r>
              <a:rPr lang="en-US" smtClean="0"/>
              <a:t>Business</a:t>
            </a:r>
          </a:p>
          <a:p>
            <a:pPr lvl="1" eaLnBrk="1" hangingPunct="1">
              <a:lnSpc>
                <a:spcPct val="90000"/>
              </a:lnSpc>
            </a:pPr>
            <a:r>
              <a:rPr lang="en-US" smtClean="0"/>
              <a:t>Education</a:t>
            </a:r>
          </a:p>
          <a:p>
            <a:pPr lvl="1" eaLnBrk="1" hangingPunct="1">
              <a:lnSpc>
                <a:spcPct val="90000"/>
              </a:lnSpc>
            </a:pPr>
            <a:r>
              <a:rPr lang="en-US" smtClean="0"/>
              <a:t>Entertainment</a:t>
            </a:r>
          </a:p>
          <a:p>
            <a:pPr lvl="1" eaLnBrk="1" hangingPunct="1">
              <a:lnSpc>
                <a:spcPct val="90000"/>
              </a:lnSpc>
            </a:pPr>
            <a:r>
              <a:rPr lang="en-US" smtClean="0"/>
              <a:t>Home</a:t>
            </a:r>
          </a:p>
          <a:p>
            <a:pPr lvl="1" eaLnBrk="1" hangingPunct="1">
              <a:lnSpc>
                <a:spcPct val="90000"/>
              </a:lnSpc>
            </a:pPr>
            <a:r>
              <a:rPr lang="en-US" smtClean="0"/>
              <a:t>Public Places</a:t>
            </a:r>
          </a:p>
        </p:txBody>
      </p:sp>
      <p:pic>
        <p:nvPicPr>
          <p:cNvPr id="23556" name="Picture 5" descr="C:\Documents and Settings\Administrator\Desktop\smm2005\demo\Multimed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667000"/>
            <a:ext cx="3886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174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4579" name="Rectangle 3"/>
          <p:cNvSpPr>
            <a:spLocks noGrp="1" noChangeArrowheads="1"/>
          </p:cNvSpPr>
          <p:nvPr>
            <p:ph idx="1"/>
          </p:nvPr>
        </p:nvSpPr>
        <p:spPr>
          <a:xfrm>
            <a:off x="609600" y="1447800"/>
            <a:ext cx="7924800" cy="3763963"/>
          </a:xfrm>
        </p:spPr>
        <p:txBody>
          <a:bodyPr/>
          <a:lstStyle/>
          <a:p>
            <a:pPr eaLnBrk="1" hangingPunct="1"/>
            <a:r>
              <a:rPr lang="en-US" sz="2800" b="1" u="sng" smtClean="0"/>
              <a:t>Business</a:t>
            </a:r>
          </a:p>
          <a:p>
            <a:pPr lvl="1" eaLnBrk="1" hangingPunct="1"/>
            <a:r>
              <a:rPr lang="en-US" smtClean="0"/>
              <a:t>Use and Applications</a:t>
            </a:r>
          </a:p>
          <a:p>
            <a:pPr lvl="2" eaLnBrk="1" hangingPunct="1"/>
            <a:r>
              <a:rPr lang="en-US" sz="2800" smtClean="0"/>
              <a:t>Sales / Marketing Presentation</a:t>
            </a:r>
          </a:p>
          <a:p>
            <a:pPr lvl="2" eaLnBrk="1" hangingPunct="1"/>
            <a:r>
              <a:rPr lang="en-US" sz="2800" smtClean="0"/>
              <a:t>Trade show production</a:t>
            </a:r>
          </a:p>
          <a:p>
            <a:pPr lvl="2" eaLnBrk="1" hangingPunct="1"/>
            <a:r>
              <a:rPr lang="en-US" sz="2800" smtClean="0"/>
              <a:t>Staff Training Application</a:t>
            </a:r>
          </a:p>
          <a:p>
            <a:pPr lvl="2" eaLnBrk="1" hangingPunct="1"/>
            <a:r>
              <a:rPr lang="en-US" sz="2800" smtClean="0"/>
              <a:t>Company Kiosk</a:t>
            </a:r>
          </a:p>
        </p:txBody>
      </p:sp>
      <p:pic>
        <p:nvPicPr>
          <p:cNvPr id="24580" name="Picture 4" descr="C:\Documents and Settings\Administrator\Desktop\smm2005\demo\trade_show_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3810000"/>
            <a:ext cx="24288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descr="multimedia_and_social_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876800"/>
            <a:ext cx="2514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descr="OLALA-TV-Video-Directory-–-OLA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1600200"/>
            <a:ext cx="2032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cpcK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800600"/>
            <a:ext cx="18161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410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5603" name="Rectangle 3"/>
          <p:cNvSpPr>
            <a:spLocks noGrp="1" noChangeArrowheads="1"/>
          </p:cNvSpPr>
          <p:nvPr>
            <p:ph idx="1"/>
          </p:nvPr>
        </p:nvSpPr>
        <p:spPr>
          <a:xfrm>
            <a:off x="609600" y="1682750"/>
            <a:ext cx="7924800" cy="3763963"/>
          </a:xfrm>
        </p:spPr>
        <p:txBody>
          <a:bodyPr/>
          <a:lstStyle/>
          <a:p>
            <a:pPr eaLnBrk="1" hangingPunct="1"/>
            <a:r>
              <a:rPr lang="en-US" sz="2800" b="1" u="sng" smtClean="0"/>
              <a:t>Education</a:t>
            </a:r>
          </a:p>
          <a:p>
            <a:pPr lvl="1" eaLnBrk="1" hangingPunct="1"/>
            <a:r>
              <a:rPr lang="en-US" smtClean="0"/>
              <a:t>Use and Applications</a:t>
            </a:r>
          </a:p>
          <a:p>
            <a:pPr lvl="2" eaLnBrk="1" hangingPunct="1"/>
            <a:r>
              <a:rPr lang="en-US" sz="2800" smtClean="0"/>
              <a:t>Courseware / Simulations</a:t>
            </a:r>
          </a:p>
          <a:p>
            <a:pPr lvl="2" eaLnBrk="1" hangingPunct="1"/>
            <a:r>
              <a:rPr lang="en-US" sz="2800" smtClean="0"/>
              <a:t>E-Learning / Distance Learning</a:t>
            </a:r>
          </a:p>
          <a:p>
            <a:pPr lvl="2" eaLnBrk="1" hangingPunct="1"/>
            <a:r>
              <a:rPr lang="en-US" sz="2800" smtClean="0"/>
              <a:t>Information Searching</a:t>
            </a:r>
          </a:p>
        </p:txBody>
      </p:sp>
      <p:pic>
        <p:nvPicPr>
          <p:cNvPr id="25604" name="Picture 4" descr="C:\Documents and Settings\Administrator\Desktop\smm2005\demo\i97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810000"/>
            <a:ext cx="2133600"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6" descr="600i_education_in_use1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447800"/>
            <a:ext cx="1828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descr="e-leearning_across_glo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351338"/>
            <a:ext cx="213360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724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b="1" smtClean="0">
                <a:latin typeface="Tahoma" pitchFamily="34" charset="0"/>
              </a:rPr>
              <a:t>What is Multimedia?</a:t>
            </a:r>
          </a:p>
        </p:txBody>
      </p:sp>
      <p:sp>
        <p:nvSpPr>
          <p:cNvPr id="4099" name="Rectangle 3"/>
          <p:cNvSpPr>
            <a:spLocks noGrp="1" noChangeArrowheads="1"/>
          </p:cNvSpPr>
          <p:nvPr>
            <p:ph idx="1"/>
          </p:nvPr>
        </p:nvSpPr>
        <p:spPr>
          <a:xfrm>
            <a:off x="457200" y="1524000"/>
            <a:ext cx="8153400" cy="4114800"/>
          </a:xfrm>
        </p:spPr>
        <p:txBody>
          <a:bodyPr rtlCol="0">
            <a:normAutofit/>
          </a:bodyPr>
          <a:lstStyle/>
          <a:p>
            <a:pPr eaLnBrk="1" fontAlgn="auto" hangingPunct="1">
              <a:spcAft>
                <a:spcPts val="0"/>
              </a:spcAft>
              <a:buFont typeface="Arial" pitchFamily="34" charset="0"/>
              <a:buChar char="•"/>
              <a:defRPr/>
            </a:pPr>
            <a:r>
              <a:rPr lang="en-US" dirty="0" smtClean="0"/>
              <a:t>Derived from the word “Multi” and “Media”</a:t>
            </a:r>
          </a:p>
          <a:p>
            <a:pPr lvl="1" eaLnBrk="1" fontAlgn="auto" hangingPunct="1">
              <a:spcAft>
                <a:spcPts val="0"/>
              </a:spcAft>
              <a:buFont typeface="Arial" pitchFamily="34" charset="0"/>
              <a:buChar char="–"/>
              <a:defRPr/>
            </a:pPr>
            <a:r>
              <a:rPr lang="en-US" b="1" dirty="0" smtClean="0"/>
              <a:t>Multi</a:t>
            </a:r>
          </a:p>
          <a:p>
            <a:pPr lvl="2" eaLnBrk="1" fontAlgn="auto" hangingPunct="1">
              <a:spcAft>
                <a:spcPts val="0"/>
              </a:spcAft>
              <a:buFont typeface="Arial" pitchFamily="34" charset="0"/>
              <a:buChar char="•"/>
              <a:defRPr/>
            </a:pPr>
            <a:r>
              <a:rPr lang="en-US" dirty="0" smtClean="0"/>
              <a:t>Many, Multiple,</a:t>
            </a:r>
          </a:p>
          <a:p>
            <a:pPr marL="914400" lvl="2" indent="0" eaLnBrk="1" fontAlgn="auto" hangingPunct="1">
              <a:spcAft>
                <a:spcPts val="0"/>
              </a:spcAft>
              <a:buFont typeface="Wingdings" pitchFamily="2" charset="2"/>
              <a:buNone/>
              <a:defRPr/>
            </a:pPr>
            <a:endParaRPr lang="en-US" dirty="0" smtClean="0"/>
          </a:p>
          <a:p>
            <a:pPr lvl="1" eaLnBrk="1" fontAlgn="auto" hangingPunct="1">
              <a:spcAft>
                <a:spcPts val="0"/>
              </a:spcAft>
              <a:buFont typeface="Arial" pitchFamily="34" charset="0"/>
              <a:buChar char="–"/>
              <a:defRPr/>
            </a:pPr>
            <a:r>
              <a:rPr lang="en-US" b="1" dirty="0" smtClean="0"/>
              <a:t>Media</a:t>
            </a:r>
          </a:p>
          <a:p>
            <a:pPr lvl="2" eaLnBrk="1" fontAlgn="auto" hangingPunct="1">
              <a:spcAft>
                <a:spcPts val="0"/>
              </a:spcAft>
              <a:buFont typeface="Arial" pitchFamily="34" charset="0"/>
              <a:buChar char="•"/>
              <a:defRPr/>
            </a:pPr>
            <a:r>
              <a:rPr lang="en-US" dirty="0" smtClean="0">
                <a:solidFill>
                  <a:srgbClr val="000000"/>
                </a:solidFill>
                <a:cs typeface="Arial" charset="0"/>
              </a:rPr>
              <a:t>Distribution tool &amp; information presentation – text, graphic, voice, images, music and etc.</a:t>
            </a:r>
          </a:p>
          <a:p>
            <a:pPr lvl="2" eaLnBrk="1" fontAlgn="auto" hangingPunct="1">
              <a:spcAft>
                <a:spcPts val="0"/>
              </a:spcAft>
              <a:buFont typeface="Arial" pitchFamily="34" charset="0"/>
              <a:buChar char="•"/>
              <a:defRPr/>
            </a:pPr>
            <a:endParaRPr lang="en-US" dirty="0" smtClean="0"/>
          </a:p>
        </p:txBody>
      </p:sp>
    </p:spTree>
    <p:extLst>
      <p:ext uri="{BB962C8B-B14F-4D97-AF65-F5344CB8AC3E}">
        <p14:creationId xmlns:p14="http://schemas.microsoft.com/office/powerpoint/2010/main" val="2332999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6627" name="Rectangle 3"/>
          <p:cNvSpPr>
            <a:spLocks noGrp="1" noChangeArrowheads="1"/>
          </p:cNvSpPr>
          <p:nvPr>
            <p:ph idx="1"/>
          </p:nvPr>
        </p:nvSpPr>
        <p:spPr>
          <a:xfrm>
            <a:off x="609600" y="1682750"/>
            <a:ext cx="7924800" cy="3763963"/>
          </a:xfrm>
        </p:spPr>
        <p:txBody>
          <a:bodyPr/>
          <a:lstStyle/>
          <a:p>
            <a:pPr eaLnBrk="1" hangingPunct="1"/>
            <a:r>
              <a:rPr lang="en-US" sz="2800" b="1" u="sng" smtClean="0"/>
              <a:t>Entertainment</a:t>
            </a:r>
          </a:p>
          <a:p>
            <a:pPr lvl="1" eaLnBrk="1" hangingPunct="1"/>
            <a:r>
              <a:rPr lang="en-US" smtClean="0"/>
              <a:t>Use and Applications</a:t>
            </a:r>
          </a:p>
          <a:p>
            <a:pPr lvl="2" eaLnBrk="1" hangingPunct="1"/>
            <a:r>
              <a:rPr lang="en-US" sz="2800" smtClean="0"/>
              <a:t>Games (Leisure / Educational)</a:t>
            </a:r>
          </a:p>
          <a:p>
            <a:pPr lvl="2" eaLnBrk="1" hangingPunct="1"/>
            <a:r>
              <a:rPr lang="en-US" sz="2800" smtClean="0"/>
              <a:t>Movies</a:t>
            </a:r>
          </a:p>
          <a:p>
            <a:pPr lvl="2" eaLnBrk="1" hangingPunct="1"/>
            <a:r>
              <a:rPr lang="en-US" sz="2800" smtClean="0"/>
              <a:t>Video on Demand</a:t>
            </a:r>
          </a:p>
          <a:p>
            <a:pPr lvl="3" eaLnBrk="1" hangingPunct="1"/>
            <a:r>
              <a:rPr lang="en-US" sz="2800" smtClean="0"/>
              <a:t>Online</a:t>
            </a:r>
          </a:p>
        </p:txBody>
      </p:sp>
      <p:pic>
        <p:nvPicPr>
          <p:cNvPr id="26628" name="Picture 4" descr="C:\Documents and Settings\Administrator\Desktop\smm2005\demo\king1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2004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C:\Documents and Settings\Administrator\Desktop\smm2005\demo\posterkong1-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6482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213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7651" name="Rectangle 3"/>
          <p:cNvSpPr>
            <a:spLocks noGrp="1" noChangeArrowheads="1"/>
          </p:cNvSpPr>
          <p:nvPr>
            <p:ph idx="1"/>
          </p:nvPr>
        </p:nvSpPr>
        <p:spPr>
          <a:xfrm>
            <a:off x="609600" y="1682750"/>
            <a:ext cx="7924800" cy="2700338"/>
          </a:xfrm>
        </p:spPr>
        <p:txBody>
          <a:bodyPr/>
          <a:lstStyle/>
          <a:p>
            <a:pPr eaLnBrk="1" hangingPunct="1"/>
            <a:r>
              <a:rPr lang="en-US" sz="2800" b="1" u="sng" smtClean="0"/>
              <a:t>Home</a:t>
            </a:r>
          </a:p>
          <a:p>
            <a:pPr lvl="1" eaLnBrk="1" hangingPunct="1"/>
            <a:r>
              <a:rPr lang="en-US" smtClean="0"/>
              <a:t>Use and Applications</a:t>
            </a:r>
          </a:p>
          <a:p>
            <a:pPr lvl="2" eaLnBrk="1" hangingPunct="1"/>
            <a:r>
              <a:rPr lang="en-US" sz="2800" smtClean="0"/>
              <a:t>IPTV</a:t>
            </a:r>
          </a:p>
          <a:p>
            <a:pPr lvl="2" eaLnBrk="1" hangingPunct="1"/>
            <a:r>
              <a:rPr lang="en-US" sz="2800" smtClean="0"/>
              <a:t>Satellite TV</a:t>
            </a:r>
          </a:p>
          <a:p>
            <a:pPr lvl="2" eaLnBrk="1" hangingPunct="1"/>
            <a:r>
              <a:rPr lang="en-US" sz="2800" smtClean="0"/>
              <a:t>Games</a:t>
            </a:r>
          </a:p>
        </p:txBody>
      </p:sp>
      <p:pic>
        <p:nvPicPr>
          <p:cNvPr id="27652" name="Picture 4" descr="C:\Documents and Settings\Administrator\Desktop\smm2005\demo\header_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419600"/>
            <a:ext cx="1679575"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C:\Documents and Settings\Administrator\Desktop\smm2005\demo\head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00200"/>
            <a:ext cx="257175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C:\Documents and Settings\Administrator\Desktop\smm2005\demo\a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419600"/>
            <a:ext cx="26098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8" descr="upcomingpspgamesnovem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371600"/>
            <a:ext cx="270033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9" descr="nintendo wi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4343400"/>
            <a:ext cx="289560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0" descr="ipt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4572000"/>
            <a:ext cx="20732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626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800" b="1" smtClean="0">
                <a:latin typeface="Tahoma" pitchFamily="34" charset="0"/>
              </a:rPr>
              <a:t>Importance of Multimedia</a:t>
            </a:r>
          </a:p>
        </p:txBody>
      </p:sp>
      <p:sp>
        <p:nvSpPr>
          <p:cNvPr id="28675" name="Rectangle 3"/>
          <p:cNvSpPr>
            <a:spLocks noGrp="1" noChangeArrowheads="1"/>
          </p:cNvSpPr>
          <p:nvPr>
            <p:ph idx="1"/>
          </p:nvPr>
        </p:nvSpPr>
        <p:spPr>
          <a:xfrm>
            <a:off x="609600" y="1682750"/>
            <a:ext cx="7924800" cy="2700338"/>
          </a:xfrm>
        </p:spPr>
        <p:txBody>
          <a:bodyPr/>
          <a:lstStyle/>
          <a:p>
            <a:pPr eaLnBrk="1" hangingPunct="1"/>
            <a:r>
              <a:rPr lang="en-US" sz="2800" b="1" u="sng" smtClean="0"/>
              <a:t>Public Places</a:t>
            </a:r>
          </a:p>
          <a:p>
            <a:pPr lvl="1" eaLnBrk="1" hangingPunct="1"/>
            <a:r>
              <a:rPr lang="en-US" smtClean="0"/>
              <a:t>Use and Applications</a:t>
            </a:r>
          </a:p>
          <a:p>
            <a:pPr lvl="2" eaLnBrk="1" hangingPunct="1"/>
            <a:r>
              <a:rPr lang="en-US" sz="2800" smtClean="0"/>
              <a:t>Information Kiosk</a:t>
            </a:r>
          </a:p>
          <a:p>
            <a:pPr lvl="2" eaLnBrk="1" hangingPunct="1"/>
            <a:r>
              <a:rPr lang="en-US" sz="2800" smtClean="0"/>
              <a:t>Smart Cards, Security</a:t>
            </a:r>
          </a:p>
        </p:txBody>
      </p:sp>
      <p:pic>
        <p:nvPicPr>
          <p:cNvPr id="28676" name="Picture 4" descr="C:\Documents and Settings\Administrator\Desktop\smm2005\demo\kios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352800"/>
            <a:ext cx="2389188"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6" descr="3-self-service-kio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0"/>
            <a:ext cx="17399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056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326957" cy="5943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152400"/>
            <a:ext cx="7315200" cy="523220"/>
          </a:xfrm>
          <a:prstGeom prst="rect">
            <a:avLst/>
          </a:prstGeom>
          <a:noFill/>
        </p:spPr>
        <p:txBody>
          <a:bodyPr wrap="square" rtlCol="0">
            <a:spAutoFit/>
          </a:bodyPr>
          <a:lstStyle/>
          <a:p>
            <a:r>
              <a:rPr lang="en-US" sz="2800" dirty="0" smtClean="0">
                <a:solidFill>
                  <a:srgbClr val="FF0000"/>
                </a:solidFill>
              </a:rPr>
              <a:t>Multimedia Architecture</a:t>
            </a:r>
            <a:endParaRPr lang="en-US" sz="2800" dirty="0">
              <a:solidFill>
                <a:srgbClr val="FF0000"/>
              </a:solidFill>
            </a:endParaRPr>
          </a:p>
        </p:txBody>
      </p:sp>
    </p:spTree>
    <p:extLst>
      <p:ext uri="{BB962C8B-B14F-4D97-AF65-F5344CB8AC3E}">
        <p14:creationId xmlns:p14="http://schemas.microsoft.com/office/powerpoint/2010/main" val="1159933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0837"/>
            <a:ext cx="8839200" cy="651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0762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785991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0846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54" y="228600"/>
            <a:ext cx="7691746" cy="586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386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7772399" cy="632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726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text</a:t>
            </a:r>
            <a:endParaRPr lang="en-US" dirty="0"/>
          </a:p>
        </p:txBody>
      </p:sp>
      <p:pic>
        <p:nvPicPr>
          <p:cNvPr id="1024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1600200"/>
            <a:ext cx="6498166"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148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text</a:t>
            </a:r>
          </a:p>
        </p:txBody>
      </p:sp>
      <p:pic>
        <p:nvPicPr>
          <p:cNvPr id="112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34636"/>
            <a:ext cx="7717366" cy="644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313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smtClean="0">
                <a:latin typeface="Tahoma" pitchFamily="34" charset="0"/>
              </a:rPr>
              <a:t>Definition of Multimedia</a:t>
            </a:r>
          </a:p>
        </p:txBody>
      </p:sp>
      <p:sp>
        <p:nvSpPr>
          <p:cNvPr id="5123" name="Rectangle 3"/>
          <p:cNvSpPr>
            <a:spLocks noGrp="1" noChangeArrowheads="1"/>
          </p:cNvSpPr>
          <p:nvPr>
            <p:ph idx="1"/>
          </p:nvPr>
        </p:nvSpPr>
        <p:spPr>
          <a:xfrm>
            <a:off x="609600" y="1600200"/>
            <a:ext cx="7924800" cy="2209800"/>
          </a:xfrm>
        </p:spPr>
        <p:txBody>
          <a:bodyPr/>
          <a:lstStyle/>
          <a:p>
            <a:pPr marL="0" indent="0" algn="just" eaLnBrk="1" hangingPunct="1">
              <a:buNone/>
            </a:pPr>
            <a:r>
              <a:rPr lang="en-US" sz="2800" dirty="0" smtClean="0">
                <a:cs typeface="Times New Roman" pitchFamily="18" charset="0"/>
              </a:rPr>
              <a:t>Multimedia is a combination of text, graphic, sound, animation, and video that is delivered interactively to the user by electronic or digitally manipulated means</a:t>
            </a:r>
            <a:r>
              <a:rPr lang="en-US" dirty="0" smtClean="0">
                <a:cs typeface="Times New Roman" pitchFamily="18" charset="0"/>
              </a:rPr>
              <a:t>.</a:t>
            </a:r>
            <a:r>
              <a:rPr lang="en-US" dirty="0" smtClean="0"/>
              <a:t> </a:t>
            </a:r>
          </a:p>
        </p:txBody>
      </p:sp>
    </p:spTree>
    <p:extLst>
      <p:ext uri="{BB962C8B-B14F-4D97-AF65-F5344CB8AC3E}">
        <p14:creationId xmlns:p14="http://schemas.microsoft.com/office/powerpoint/2010/main" val="5595190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Unicode standards</a:t>
            </a:r>
          </a:p>
        </p:txBody>
      </p:sp>
      <p:pic>
        <p:nvPicPr>
          <p:cNvPr id="2560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3136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847" y="457200"/>
            <a:ext cx="8229600" cy="1143000"/>
          </a:xfrm>
        </p:spPr>
        <p:txBody>
          <a:bodyPr>
            <a:normAutofit/>
          </a:bodyPr>
          <a:lstStyle/>
          <a:p>
            <a:r>
              <a:rPr lang="en-US" dirty="0"/>
              <a:t/>
            </a:r>
            <a:br>
              <a:rPr lang="en-US" dirty="0"/>
            </a:br>
            <a:endParaRPr lang="en-US" dirty="0"/>
          </a:p>
        </p:txBody>
      </p:sp>
      <p:pic>
        <p:nvPicPr>
          <p:cNvPr id="276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706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
            </a:r>
            <a:br>
              <a:rPr lang="en-US" b="1" dirty="0"/>
            </a:br>
            <a:endParaRPr lang="en-US" dirty="0"/>
          </a:p>
        </p:txBody>
      </p:sp>
      <p:pic>
        <p:nvPicPr>
          <p:cNvPr id="286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826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Unicode standards</a:t>
            </a:r>
          </a:p>
        </p:txBody>
      </p:sp>
      <p:pic>
        <p:nvPicPr>
          <p:cNvPr id="296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096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Unicode standards</a:t>
            </a:r>
          </a:p>
        </p:txBody>
      </p:sp>
      <p:pic>
        <p:nvPicPr>
          <p:cNvPr id="307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8552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Unicode standards</a:t>
            </a:r>
          </a:p>
        </p:txBody>
      </p:sp>
      <p:pic>
        <p:nvPicPr>
          <p:cNvPr id="317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755775"/>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261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Unicode standards</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81200"/>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81118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37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44349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48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68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6" y="838200"/>
            <a:ext cx="6982883"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01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78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10599"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89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399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1931987"/>
            <a:ext cx="73818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409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419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File Formats,</a:t>
            </a:r>
          </a:p>
        </p:txBody>
      </p:sp>
      <p:pic>
        <p:nvPicPr>
          <p:cNvPr id="4301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931987"/>
            <a:ext cx="60769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audio</a:t>
            </a:r>
            <a:endParaRPr lang="en-US" dirty="0"/>
          </a:p>
        </p:txBody>
      </p:sp>
      <p:sp>
        <p:nvSpPr>
          <p:cNvPr id="3" name="Content Placeholder 2"/>
          <p:cNvSpPr>
            <a:spLocks noGrp="1"/>
          </p:cNvSpPr>
          <p:nvPr>
            <p:ph sz="quarter" idx="1"/>
          </p:nvPr>
        </p:nvSpPr>
        <p:spPr>
          <a:xfrm>
            <a:off x="457200" y="1600200"/>
            <a:ext cx="4800600" cy="4873752"/>
          </a:xfrm>
        </p:spPr>
        <p:txBody>
          <a:bodyPr/>
          <a:lstStyle/>
          <a:p>
            <a:pPr marL="0" indent="0">
              <a:buNone/>
            </a:pPr>
            <a:r>
              <a:rPr lang="en-US" b="1" dirty="0" smtClean="0"/>
              <a:t>Audio</a:t>
            </a:r>
            <a:r>
              <a:rPr lang="en-US" dirty="0"/>
              <a:t> is a term used to describe any sound or noise in a range the human ear is capable of hearing. Measured in hertz, the audio signal on a computer is generated using a sound card and heard through speakers or headphones</a:t>
            </a:r>
            <a:r>
              <a:rPr lang="en-US" dirty="0" smtClean="0"/>
              <a:t>.</a:t>
            </a:r>
          </a:p>
          <a:p>
            <a:pPr marL="0" indent="0">
              <a:buNone/>
            </a:pP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09800"/>
            <a:ext cx="28575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648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audio</a:t>
            </a:r>
            <a:endParaRPr lang="en-US" dirty="0"/>
          </a:p>
        </p:txBody>
      </p:sp>
      <p:sp>
        <p:nvSpPr>
          <p:cNvPr id="3" name="Content Placeholder 2"/>
          <p:cNvSpPr>
            <a:spLocks noGrp="1"/>
          </p:cNvSpPr>
          <p:nvPr>
            <p:ph sz="quarter" idx="1"/>
          </p:nvPr>
        </p:nvSpPr>
        <p:spPr/>
        <p:txBody>
          <a:bodyPr/>
          <a:lstStyle/>
          <a:p>
            <a:pPr algn="just"/>
            <a:r>
              <a:rPr lang="en-US" dirty="0"/>
              <a:t>Any digital information with speech or music stored on and played through a computer is known as an audio file or sound file. One of the most common types of audio file formats used today is the MP3. Clicking the triangular button on the following embedded player plays a short MP3 file in your browser.</a:t>
            </a:r>
          </a:p>
          <a:p>
            <a:endParaRPr lang="en-US" dirty="0"/>
          </a:p>
          <a:p>
            <a:endParaRPr lang="en-US" dirty="0"/>
          </a:p>
          <a:p>
            <a:endParaRPr lang="en-US" dirty="0"/>
          </a:p>
        </p:txBody>
      </p:sp>
    </p:spTree>
    <p:extLst>
      <p:ext uri="{BB962C8B-B14F-4D97-AF65-F5344CB8AC3E}">
        <p14:creationId xmlns:p14="http://schemas.microsoft.com/office/powerpoint/2010/main" val="1977490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audio system</a:t>
            </a:r>
            <a:endParaRPr lang="en-US" dirty="0"/>
          </a:p>
        </p:txBody>
      </p:sp>
      <p:pic>
        <p:nvPicPr>
          <p:cNvPr id="6349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13535"/>
            <a:ext cx="7467600" cy="444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400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audio system</a:t>
            </a:r>
          </a:p>
        </p:txBody>
      </p:sp>
      <p:sp>
        <p:nvSpPr>
          <p:cNvPr id="3" name="Content Placeholder 2"/>
          <p:cNvSpPr>
            <a:spLocks noGrp="1"/>
          </p:cNvSpPr>
          <p:nvPr>
            <p:ph sz="quarter" idx="1"/>
          </p:nvPr>
        </p:nvSpPr>
        <p:spPr/>
        <p:txBody>
          <a:bodyPr/>
          <a:lstStyle/>
          <a:p>
            <a:r>
              <a:rPr lang="en-US" b="1" dirty="0"/>
              <a:t>The player reads the sound source stored on recording </a:t>
            </a:r>
            <a:r>
              <a:rPr lang="en-US" b="1" dirty="0" smtClean="0"/>
              <a:t>media</a:t>
            </a:r>
          </a:p>
          <a:p>
            <a:r>
              <a:rPr lang="en-US" b="1" dirty="0"/>
              <a:t>The amplifier amplifies the signals read by the player</a:t>
            </a:r>
          </a:p>
          <a:p>
            <a:r>
              <a:rPr lang="en-US" b="1" dirty="0"/>
              <a:t>The speaker converts the audio signals to actual sound</a:t>
            </a:r>
          </a:p>
          <a:p>
            <a:pPr marL="0" indent="0">
              <a:buNone/>
            </a:pPr>
            <a:endParaRPr lang="en-US" b="1" dirty="0"/>
          </a:p>
          <a:p>
            <a:endParaRPr lang="en-US" dirty="0"/>
          </a:p>
        </p:txBody>
      </p:sp>
    </p:spTree>
    <p:extLst>
      <p:ext uri="{BB962C8B-B14F-4D97-AF65-F5344CB8AC3E}">
        <p14:creationId xmlns:p14="http://schemas.microsoft.com/office/powerpoint/2010/main" val="2378617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619999" cy="61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1326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7772399" cy="593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776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400407" cy="61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550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315705"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7325795" cy="507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1143000"/>
            <a:ext cx="7215805"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65755" cy="538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838200"/>
            <a:ext cx="7655765" cy="53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990600"/>
            <a:ext cx="7435785"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1066800"/>
            <a:ext cx="7325795" cy="507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143000"/>
            <a:ext cx="7215804" cy="499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2" descr="C:\Documents and Settings\Administrator\Desktop\smm2005\demo\imagen_scrsho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232727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pPr algn="r" eaLnBrk="1" hangingPunct="1"/>
            <a:r>
              <a:rPr lang="en-US" b="1" smtClean="0">
                <a:latin typeface="Tahoma" pitchFamily="34" charset="0"/>
              </a:rPr>
              <a:t>Example</a:t>
            </a:r>
          </a:p>
        </p:txBody>
      </p:sp>
      <p:sp>
        <p:nvSpPr>
          <p:cNvPr id="18436" name="Rectangle 3"/>
          <p:cNvSpPr>
            <a:spLocks noGrp="1" noChangeArrowheads="1"/>
          </p:cNvSpPr>
          <p:nvPr>
            <p:ph idx="1"/>
          </p:nvPr>
        </p:nvSpPr>
        <p:spPr>
          <a:xfrm>
            <a:off x="381000" y="1524000"/>
            <a:ext cx="8229600" cy="609600"/>
          </a:xfrm>
        </p:spPr>
        <p:txBody>
          <a:bodyPr/>
          <a:lstStyle/>
          <a:p>
            <a:pPr eaLnBrk="1" hangingPunct="1"/>
            <a:r>
              <a:rPr lang="en-US" sz="2800" smtClean="0"/>
              <a:t>Hyper  Text and Hyper Media</a:t>
            </a:r>
          </a:p>
        </p:txBody>
      </p:sp>
      <p:sp>
        <p:nvSpPr>
          <p:cNvPr id="18437" name="Text Box 6"/>
          <p:cNvSpPr txBox="1">
            <a:spLocks noChangeArrowheads="1"/>
          </p:cNvSpPr>
          <p:nvPr/>
        </p:nvSpPr>
        <p:spPr bwMode="auto">
          <a:xfrm>
            <a:off x="4800600" y="2209800"/>
            <a:ext cx="1981200" cy="1108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n-US" sz="1200"/>
              <a:t>Main Page</a:t>
            </a:r>
          </a:p>
          <a:p>
            <a:pPr>
              <a:spcBef>
                <a:spcPct val="50000"/>
              </a:spcBef>
              <a:buFontTx/>
              <a:buAutoNum type="arabicPeriod"/>
            </a:pPr>
            <a:r>
              <a:rPr lang="en-US" sz="1200"/>
              <a:t>Video link</a:t>
            </a:r>
          </a:p>
          <a:p>
            <a:pPr>
              <a:spcBef>
                <a:spcPct val="50000"/>
              </a:spcBef>
              <a:buFontTx/>
              <a:buAutoNum type="arabicPeriod"/>
            </a:pPr>
            <a:r>
              <a:rPr lang="en-US" sz="1200"/>
              <a:t>Image link</a:t>
            </a:r>
          </a:p>
          <a:p>
            <a:pPr>
              <a:spcBef>
                <a:spcPct val="50000"/>
              </a:spcBef>
              <a:buFontTx/>
              <a:buAutoNum type="arabicPeriod"/>
            </a:pPr>
            <a:r>
              <a:rPr lang="en-US" sz="1200"/>
              <a:t>Audio Link</a:t>
            </a:r>
          </a:p>
        </p:txBody>
      </p:sp>
      <p:sp>
        <p:nvSpPr>
          <p:cNvPr id="18438" name="Line 7"/>
          <p:cNvSpPr>
            <a:spLocks noChangeShapeType="1"/>
          </p:cNvSpPr>
          <p:nvPr/>
        </p:nvSpPr>
        <p:spPr bwMode="auto">
          <a:xfrm flipH="1">
            <a:off x="2743200" y="2667000"/>
            <a:ext cx="2209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39" name="Line 8"/>
          <p:cNvSpPr>
            <a:spLocks noChangeShapeType="1"/>
          </p:cNvSpPr>
          <p:nvPr/>
        </p:nvSpPr>
        <p:spPr bwMode="auto">
          <a:xfrm flipH="1">
            <a:off x="3733800" y="2971800"/>
            <a:ext cx="114300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0" name="Line 9"/>
          <p:cNvSpPr>
            <a:spLocks noChangeShapeType="1"/>
          </p:cNvSpPr>
          <p:nvPr/>
        </p:nvSpPr>
        <p:spPr bwMode="auto">
          <a:xfrm>
            <a:off x="5638800" y="3200400"/>
            <a:ext cx="4572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18441" name="Picture 10" descr="F:\SMM2005\Guide\guide.02_files\icon_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419600"/>
            <a:ext cx="7778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1" descr="F:\naru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4572000"/>
            <a:ext cx="11271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2" descr="vide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2400" y="1447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3" descr="home-butt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286000"/>
            <a:ext cx="7620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4" descr="audio-button_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2400" y="3276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Line 15"/>
          <p:cNvSpPr>
            <a:spLocks noChangeShapeType="1"/>
          </p:cNvSpPr>
          <p:nvPr/>
        </p:nvSpPr>
        <p:spPr bwMode="auto">
          <a:xfrm flipH="1">
            <a:off x="3048000" y="1828800"/>
            <a:ext cx="4800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7" name="Line 17"/>
          <p:cNvSpPr>
            <a:spLocks noChangeShapeType="1"/>
          </p:cNvSpPr>
          <p:nvPr/>
        </p:nvSpPr>
        <p:spPr bwMode="auto">
          <a:xfrm flipH="1">
            <a:off x="4267200" y="2667000"/>
            <a:ext cx="3352800" cy="205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8" name="Line 18"/>
          <p:cNvSpPr>
            <a:spLocks noChangeShapeType="1"/>
          </p:cNvSpPr>
          <p:nvPr/>
        </p:nvSpPr>
        <p:spPr bwMode="auto">
          <a:xfrm flipH="1">
            <a:off x="6324600" y="3581400"/>
            <a:ext cx="13716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27931173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3" name="Content Placeholder 2"/>
          <p:cNvSpPr>
            <a:spLocks noGrp="1"/>
          </p:cNvSpPr>
          <p:nvPr>
            <p:ph sz="quarter" idx="1"/>
          </p:nvPr>
        </p:nvSpPr>
        <p:spPr>
          <a:xfrm>
            <a:off x="457200" y="1600200"/>
            <a:ext cx="5486400" cy="4873752"/>
          </a:xfrm>
        </p:spPr>
        <p:txBody>
          <a:bodyPr>
            <a:normAutofit fontScale="92500" lnSpcReduction="20000"/>
          </a:bodyPr>
          <a:lstStyle/>
          <a:p>
            <a:pPr algn="just"/>
            <a:r>
              <a:rPr lang="en-US" dirty="0"/>
              <a:t>The term video refers to the moving picture, accompanied by sound such as a picture in television. Video element of multimedia application gives a lot of information in small duration of time. Digital video is useful in multimedia application for showing real life objects. Video have highest performance demand on the computer memory and on the bandwidth if placed on the internet. Digital video files can be stored like any other files in the computer and the quality of the video can still be maintained. The digital video files can be transferred within a computer network. The digital video clips can be edited easily.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905000"/>
            <a:ext cx="24193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518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944465"/>
            <a:ext cx="7467600" cy="473173"/>
          </a:xfrm>
          <a:prstGeom prst="rect">
            <a:avLst/>
          </a:prstGeom>
        </p:spPr>
        <p:txBody>
          <a:bodyPr vert="horz" wrap="square" lIns="0" tIns="11397" rIns="0" bIns="0" rtlCol="0">
            <a:spAutoFit/>
          </a:bodyPr>
          <a:lstStyle/>
          <a:p>
            <a:pPr marL="556173">
              <a:spcBef>
                <a:spcPts val="90"/>
              </a:spcBef>
            </a:pPr>
            <a:r>
              <a:rPr spc="-4" dirty="0"/>
              <a:t>Video in</a:t>
            </a:r>
            <a:r>
              <a:rPr spc="-99" dirty="0"/>
              <a:t> </a:t>
            </a:r>
            <a:r>
              <a:rPr spc="-4" dirty="0"/>
              <a:t>Multimedia</a:t>
            </a:r>
          </a:p>
        </p:txBody>
      </p:sp>
      <p:sp>
        <p:nvSpPr>
          <p:cNvPr id="3" name="object 3"/>
          <p:cNvSpPr txBox="1"/>
          <p:nvPr/>
        </p:nvSpPr>
        <p:spPr>
          <a:xfrm>
            <a:off x="1527001" y="2077794"/>
            <a:ext cx="3144405" cy="2135167"/>
          </a:xfrm>
          <a:prstGeom prst="rect">
            <a:avLst/>
          </a:prstGeom>
        </p:spPr>
        <p:txBody>
          <a:bodyPr vert="horz" wrap="square" lIns="0" tIns="11397" rIns="0" bIns="0" rtlCol="0">
            <a:spAutoFit/>
          </a:bodyPr>
          <a:lstStyle/>
          <a:p>
            <a:pPr marL="11397">
              <a:spcBef>
                <a:spcPts val="90"/>
              </a:spcBef>
            </a:pPr>
            <a:r>
              <a:rPr sz="2500" b="1" spc="-9" dirty="0">
                <a:solidFill>
                  <a:srgbClr val="3A3A76"/>
                </a:solidFill>
                <a:latin typeface="Carlito"/>
                <a:cs typeface="Carlito"/>
              </a:rPr>
              <a:t>Digital</a:t>
            </a:r>
            <a:r>
              <a:rPr sz="2500" b="1" dirty="0">
                <a:solidFill>
                  <a:srgbClr val="3A3A76"/>
                </a:solidFill>
                <a:latin typeface="Carlito"/>
                <a:cs typeface="Carlito"/>
              </a:rPr>
              <a:t> </a:t>
            </a:r>
            <a:r>
              <a:rPr sz="2500" b="1" spc="-4" dirty="0">
                <a:solidFill>
                  <a:srgbClr val="3A3A76"/>
                </a:solidFill>
                <a:latin typeface="Carlito"/>
                <a:cs typeface="Carlito"/>
              </a:rPr>
              <a:t>Video:</a:t>
            </a:r>
            <a:endParaRPr sz="2500">
              <a:latin typeface="Carlito"/>
              <a:cs typeface="Carlito"/>
            </a:endParaRPr>
          </a:p>
          <a:p>
            <a:pPr>
              <a:spcBef>
                <a:spcPts val="22"/>
              </a:spcBef>
            </a:pPr>
            <a:endParaRPr sz="2500">
              <a:latin typeface="Carlito"/>
              <a:cs typeface="Carlito"/>
            </a:endParaRPr>
          </a:p>
          <a:p>
            <a:pPr marL="272388" marR="4559" indent="-261561">
              <a:buFont typeface="Wingdings"/>
              <a:buChar char=""/>
              <a:tabLst>
                <a:tab pos="272958" algn="l"/>
              </a:tabLst>
            </a:pPr>
            <a:r>
              <a:rPr sz="2200" spc="-4" dirty="0">
                <a:solidFill>
                  <a:srgbClr val="00659A"/>
                </a:solidFill>
                <a:latin typeface="Carlito"/>
                <a:cs typeface="Carlito"/>
              </a:rPr>
              <a:t>Moving </a:t>
            </a:r>
            <a:r>
              <a:rPr sz="2200" spc="-9" dirty="0">
                <a:solidFill>
                  <a:srgbClr val="00659A"/>
                </a:solidFill>
                <a:latin typeface="Carlito"/>
                <a:cs typeface="Carlito"/>
              </a:rPr>
              <a:t>images that </a:t>
            </a:r>
            <a:r>
              <a:rPr sz="2200" spc="-18" dirty="0">
                <a:solidFill>
                  <a:srgbClr val="00659A"/>
                </a:solidFill>
                <a:latin typeface="Carlito"/>
                <a:cs typeface="Carlito"/>
              </a:rPr>
              <a:t>have  </a:t>
            </a:r>
            <a:r>
              <a:rPr sz="2200" spc="-4" dirty="0">
                <a:solidFill>
                  <a:srgbClr val="00659A"/>
                </a:solidFill>
                <a:latin typeface="Carlito"/>
                <a:cs typeface="Carlito"/>
              </a:rPr>
              <a:t>been </a:t>
            </a:r>
            <a:r>
              <a:rPr sz="2200" spc="-9" dirty="0">
                <a:solidFill>
                  <a:srgbClr val="00659A"/>
                </a:solidFill>
                <a:latin typeface="Carlito"/>
                <a:cs typeface="Carlito"/>
              </a:rPr>
              <a:t>captured </a:t>
            </a:r>
            <a:r>
              <a:rPr sz="2200" spc="-4" dirty="0">
                <a:solidFill>
                  <a:srgbClr val="00659A"/>
                </a:solidFill>
                <a:latin typeface="Carlito"/>
                <a:cs typeface="Carlito"/>
              </a:rPr>
              <a:t>or </a:t>
            </a:r>
            <a:r>
              <a:rPr sz="2200" spc="-13" dirty="0">
                <a:solidFill>
                  <a:srgbClr val="00659A"/>
                </a:solidFill>
                <a:latin typeface="Carlito"/>
                <a:cs typeface="Carlito"/>
              </a:rPr>
              <a:t>created  </a:t>
            </a:r>
            <a:r>
              <a:rPr sz="2200" spc="-9" dirty="0">
                <a:solidFill>
                  <a:srgbClr val="00659A"/>
                </a:solidFill>
                <a:latin typeface="Carlito"/>
                <a:cs typeface="Carlito"/>
              </a:rPr>
              <a:t>electronically by </a:t>
            </a:r>
            <a:r>
              <a:rPr sz="2200" dirty="0">
                <a:solidFill>
                  <a:srgbClr val="00659A"/>
                </a:solidFill>
                <a:latin typeface="Carlito"/>
                <a:cs typeface="Carlito"/>
              </a:rPr>
              <a:t>a  </a:t>
            </a:r>
            <a:r>
              <a:rPr sz="2200" spc="-9" dirty="0">
                <a:solidFill>
                  <a:srgbClr val="00659A"/>
                </a:solidFill>
                <a:latin typeface="Carlito"/>
                <a:cs typeface="Carlito"/>
              </a:rPr>
              <a:t>computer</a:t>
            </a:r>
            <a:endParaRPr sz="2200">
              <a:latin typeface="Carlito"/>
              <a:cs typeface="Carlito"/>
            </a:endParaRPr>
          </a:p>
        </p:txBody>
      </p:sp>
      <p:sp>
        <p:nvSpPr>
          <p:cNvPr id="4" name="object 4"/>
          <p:cNvSpPr/>
          <p:nvPr/>
        </p:nvSpPr>
        <p:spPr>
          <a:xfrm>
            <a:off x="5289666" y="2090346"/>
            <a:ext cx="2634441" cy="255628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7076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908070" cy="593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264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705082"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264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71354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264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7806576"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264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914400"/>
            <a:ext cx="7545775" cy="522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095725"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678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4" y="1066800"/>
            <a:ext cx="7325795" cy="507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077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7545775" cy="522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48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Multimedia</a:t>
            </a:r>
            <a:endParaRPr lang="en-US" dirty="0"/>
          </a:p>
        </p:txBody>
      </p:sp>
      <p:sp>
        <p:nvSpPr>
          <p:cNvPr id="3" name="Content Placeholder 2"/>
          <p:cNvSpPr>
            <a:spLocks noGrp="1"/>
          </p:cNvSpPr>
          <p:nvPr>
            <p:ph idx="1"/>
          </p:nvPr>
        </p:nvSpPr>
        <p:spPr/>
        <p:txBody>
          <a:bodyPr/>
          <a:lstStyle/>
          <a:p>
            <a:pPr marL="0" indent="0">
              <a:buNone/>
            </a:pPr>
            <a:r>
              <a:rPr lang="en-US" dirty="0" smtClean="0"/>
              <a:t>There are 5 elements</a:t>
            </a:r>
          </a:p>
          <a:p>
            <a:pPr marL="514350" indent="-514350">
              <a:buAutoNum type="arabicPeriod"/>
            </a:pPr>
            <a:r>
              <a:rPr lang="en-US" dirty="0" smtClean="0"/>
              <a:t>Text</a:t>
            </a:r>
          </a:p>
          <a:p>
            <a:pPr marL="514350" indent="-514350">
              <a:buAutoNum type="arabicPeriod"/>
            </a:pPr>
            <a:r>
              <a:rPr lang="en-US" dirty="0" smtClean="0"/>
              <a:t>Graphic</a:t>
            </a:r>
          </a:p>
          <a:p>
            <a:pPr marL="514350" indent="-514350">
              <a:buFont typeface="Arial" charset="0"/>
              <a:buAutoNum type="arabicPeriod"/>
            </a:pPr>
            <a:r>
              <a:rPr lang="en-US" dirty="0" smtClean="0"/>
              <a:t>Audio</a:t>
            </a:r>
          </a:p>
          <a:p>
            <a:pPr marL="514350" indent="-514350">
              <a:buAutoNum type="arabicPeriod"/>
            </a:pPr>
            <a:r>
              <a:rPr lang="en-US" dirty="0" smtClean="0"/>
              <a:t>Animation </a:t>
            </a:r>
          </a:p>
          <a:p>
            <a:pPr marL="514350" indent="-514350">
              <a:buAutoNum type="arabicPeriod"/>
            </a:pPr>
            <a:r>
              <a:rPr lang="en-US" dirty="0" smtClean="0"/>
              <a:t>Video </a:t>
            </a:r>
          </a:p>
        </p:txBody>
      </p:sp>
    </p:spTree>
    <p:extLst>
      <p:ext uri="{BB962C8B-B14F-4D97-AF65-F5344CB8AC3E}">
        <p14:creationId xmlns:p14="http://schemas.microsoft.com/office/powerpoint/2010/main" val="24969497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371600"/>
            <a:ext cx="6885834"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325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52525" y="1219200"/>
            <a:ext cx="7105814"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3312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655765" cy="53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277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sp>
        <p:nvSpPr>
          <p:cNvPr id="3" name="Content Placeholder 2"/>
          <p:cNvSpPr>
            <a:spLocks noGrp="1"/>
          </p:cNvSpPr>
          <p:nvPr>
            <p:ph sz="quarter" idx="1"/>
          </p:nvPr>
        </p:nvSpPr>
        <p:spPr/>
        <p:txBody>
          <a:bodyPr/>
          <a:lstStyle/>
          <a:p>
            <a:pPr marL="0" indent="0" algn="just">
              <a:buNone/>
            </a:pPr>
            <a:r>
              <a:rPr lang="en-US" b="1" dirty="0"/>
              <a:t>Animation</a:t>
            </a:r>
            <a:r>
              <a:rPr lang="en-US" dirty="0"/>
              <a:t> is the process of designing, drawing, making layouts and preparation of photographic sequences which are integrated in the multimedia and gaming products. Animation involves the exploitation and management of still images to generate the illusion of movement. A person who creates animations is called animator. He / she use various computer technologies to capture the still images and then to animate these in desired sequence.</a:t>
            </a:r>
            <a:br>
              <a:rPr lang="en-US" dirty="0"/>
            </a:br>
            <a:endParaRPr lang="en-US" dirty="0"/>
          </a:p>
        </p:txBody>
      </p:sp>
    </p:spTree>
    <p:extLst>
      <p:ext uri="{BB962C8B-B14F-4D97-AF65-F5344CB8AC3E}">
        <p14:creationId xmlns:p14="http://schemas.microsoft.com/office/powerpoint/2010/main" val="2024357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5181600" cy="4873752"/>
          </a:xfrm>
        </p:spPr>
        <p:txBody>
          <a:bodyPr>
            <a:normAutofit lnSpcReduction="10000"/>
          </a:bodyPr>
          <a:lstStyle/>
          <a:p>
            <a:pPr marL="0" indent="0">
              <a:buNone/>
            </a:pPr>
            <a:r>
              <a:rPr lang="en-US" b="1" dirty="0"/>
              <a:t>Education</a:t>
            </a:r>
            <a:endParaRPr lang="en-US" dirty="0"/>
          </a:p>
          <a:p>
            <a:r>
              <a:rPr lang="en-US" dirty="0"/>
              <a:t>As we all know that people used to remember pictures or images more than text, So Animation is the only and the best way to understand the main motive of any education and it helps everyone to growth in their practical life.</a:t>
            </a:r>
            <a:br>
              <a:rPr lang="en-US" dirty="0"/>
            </a:br>
            <a:r>
              <a:rPr lang="en-US" dirty="0"/>
              <a:t>Animation is used in education because it makes children watch the animation and not get bored with it allowing them to intake information.</a:t>
            </a:r>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248333"/>
            <a:ext cx="304800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4953000" cy="4873752"/>
          </a:xfrm>
        </p:spPr>
        <p:txBody>
          <a:bodyPr>
            <a:normAutofit/>
          </a:bodyPr>
          <a:lstStyle/>
          <a:p>
            <a:pPr marL="0" indent="0">
              <a:buNone/>
            </a:pPr>
            <a:r>
              <a:rPr lang="en-US" dirty="0" smtClean="0"/>
              <a:t>Animation </a:t>
            </a:r>
            <a:r>
              <a:rPr lang="en-US" dirty="0"/>
              <a:t>is used on the TV, on your phones, and all over the internet. In television, animation is mostly used to occupy children, as is gives them something to laugh about and keep them entertained for long periods of time. Programs such as Tom and Jerry are created to make the children laugh, and tell the audience that just because you are bigger than someone else, doesn’t make you better.</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057400"/>
            <a:ext cx="30480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5029200" cy="4873752"/>
          </a:xfrm>
        </p:spPr>
        <p:txBody>
          <a:bodyPr>
            <a:normAutofit fontScale="85000" lnSpcReduction="10000"/>
          </a:bodyPr>
          <a:lstStyle/>
          <a:p>
            <a:pPr marL="0" indent="0">
              <a:buNone/>
            </a:pPr>
            <a:r>
              <a:rPr lang="en-US" b="1" dirty="0"/>
              <a:t>Advertisement</a:t>
            </a:r>
            <a:endParaRPr lang="en-US" dirty="0"/>
          </a:p>
          <a:p>
            <a:r>
              <a:rPr lang="en-US" dirty="0"/>
              <a:t>Animation plays a big part in advertisement. Many big companies use animation in some kind of way to attract the audience. An example of animation in advertising is the Dancing Pony Advert by the phone company ‘Three’. This advert attracted millions of people all over the world to their website and in return they gained a massive profit.</a:t>
            </a:r>
            <a:br>
              <a:rPr lang="en-US" dirty="0"/>
            </a:br>
            <a:r>
              <a:rPr lang="en-US" dirty="0"/>
              <a:t>Animation is also used for advertisement on the web. Many games companies create cool looking animations to attract the audience to play the game or visit the website.</a:t>
            </a:r>
          </a:p>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514600"/>
            <a:ext cx="30480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5791200" cy="4873752"/>
          </a:xfrm>
        </p:spPr>
        <p:txBody>
          <a:bodyPr/>
          <a:lstStyle/>
          <a:p>
            <a:pPr marL="0" indent="0">
              <a:buNone/>
            </a:pPr>
            <a:r>
              <a:rPr lang="en-US" b="1" dirty="0"/>
              <a:t>Scientific visualization</a:t>
            </a:r>
            <a:endParaRPr lang="en-US" dirty="0"/>
          </a:p>
          <a:p>
            <a:r>
              <a:rPr lang="en-US" dirty="0"/>
              <a:t>Animation is used to create models that are essential for research and study. Animation allows you to create 3D, realistic models that allow diagrams etc. to show accurate representations of an object.</a:t>
            </a:r>
            <a:br>
              <a:rPr lang="en-US" dirty="0"/>
            </a:br>
            <a:r>
              <a:rPr lang="en-US" dirty="0"/>
              <a:t>An example of this is an X-ray. Doctors use this to get an accurate look at bones etc. so that problems can be fixed quicker and more efficiently.</a:t>
            </a:r>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143558"/>
            <a:ext cx="24384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5181600" cy="4873752"/>
          </a:xfrm>
        </p:spPr>
        <p:txBody>
          <a:bodyPr>
            <a:normAutofit lnSpcReduction="10000"/>
          </a:bodyPr>
          <a:lstStyle/>
          <a:p>
            <a:pPr marL="0" indent="0">
              <a:buNone/>
            </a:pPr>
            <a:r>
              <a:rPr lang="en-US" b="1" dirty="0"/>
              <a:t>Creative Arts</a:t>
            </a:r>
            <a:endParaRPr lang="en-US" dirty="0"/>
          </a:p>
          <a:p>
            <a:r>
              <a:rPr lang="en-US" dirty="0"/>
              <a:t>Animation is also used in creative arts to show and produce the skills needed to achieve a grade for example an IT course is creative arts, which is a specified skill in creativity. They would use animation in their work and much of it for presenting to the class they would use various diagrams and animations to get a topic across the class in presentations</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589502"/>
            <a:ext cx="30480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4114800" cy="4873752"/>
          </a:xfrm>
        </p:spPr>
        <p:txBody>
          <a:bodyPr>
            <a:normAutofit lnSpcReduction="10000"/>
          </a:bodyPr>
          <a:lstStyle/>
          <a:p>
            <a:pPr marL="0" indent="0">
              <a:buNone/>
            </a:pPr>
            <a:r>
              <a:rPr lang="en-US" b="1" dirty="0"/>
              <a:t>Gaming</a:t>
            </a:r>
            <a:endParaRPr lang="en-US" dirty="0"/>
          </a:p>
          <a:p>
            <a:r>
              <a:rPr lang="en-US" dirty="0"/>
              <a:t>In gaming Industries most of the things depends on animation. Without model a programmer can’t programmer a game and everything in the scene starting from modeling, Texturing, Rigging, lighting etc. all are done by the Animation students or professionals.</a:t>
            </a:r>
          </a:p>
          <a:p>
            <a:r>
              <a:rPr lang="en-US" dirty="0"/>
              <a:t> </a:t>
            </a:r>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144857"/>
            <a:ext cx="30480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6000" b="1" smtClean="0">
                <a:solidFill>
                  <a:srgbClr val="FF0000"/>
                </a:solidFill>
                <a:latin typeface="Tahoma" pitchFamily="34" charset="0"/>
              </a:rPr>
              <a:t>5</a:t>
            </a:r>
            <a:r>
              <a:rPr lang="en-US" b="1" smtClean="0">
                <a:latin typeface="Tahoma" pitchFamily="34" charset="0"/>
              </a:rPr>
              <a:t> Elements of Multimedia</a:t>
            </a:r>
          </a:p>
        </p:txBody>
      </p:sp>
      <p:sp>
        <p:nvSpPr>
          <p:cNvPr id="6147" name="Rectangle 3"/>
          <p:cNvSpPr>
            <a:spLocks noGrp="1" noChangeArrowheads="1"/>
          </p:cNvSpPr>
          <p:nvPr>
            <p:ph idx="1"/>
          </p:nvPr>
        </p:nvSpPr>
        <p:spPr>
          <a:xfrm>
            <a:off x="685800" y="1905000"/>
            <a:ext cx="1524000" cy="609600"/>
          </a:xfrm>
          <a:solidFill>
            <a:srgbClr val="0000CC"/>
          </a:solidFill>
        </p:spPr>
        <p:txBody>
          <a:bodyPr rtlCol="0">
            <a:normAutofit/>
          </a:bodyPr>
          <a:lstStyle/>
          <a:p>
            <a:pPr algn="ctr" eaLnBrk="1" fontAlgn="auto" hangingPunct="1">
              <a:spcAft>
                <a:spcPts val="0"/>
              </a:spcAft>
              <a:buFont typeface="Wingdings" pitchFamily="2" charset="2"/>
              <a:buNone/>
              <a:defRPr/>
            </a:pPr>
            <a:r>
              <a:rPr lang="en-US" sz="2800" b="1" dirty="0" smtClean="0">
                <a:solidFill>
                  <a:schemeClr val="bg1"/>
                </a:solidFill>
                <a:effectLst>
                  <a:outerShdw blurRad="38100" dist="38100" dir="2700000" algn="tl">
                    <a:srgbClr val="000000">
                      <a:alpha val="43137"/>
                    </a:srgbClr>
                  </a:outerShdw>
                </a:effectLst>
                <a:cs typeface="Times New Roman" pitchFamily="18" charset="0"/>
              </a:rPr>
              <a:t>TEXT</a:t>
            </a:r>
            <a:endParaRPr lang="en-US" sz="2800" b="1" dirty="0" smtClean="0">
              <a:solidFill>
                <a:schemeClr val="bg1"/>
              </a:solidFill>
              <a:effectLst>
                <a:outerShdw blurRad="38100" dist="38100" dir="2700000" algn="tl">
                  <a:srgbClr val="000000">
                    <a:alpha val="43137"/>
                  </a:srgbClr>
                </a:outerShdw>
              </a:effectLst>
            </a:endParaRPr>
          </a:p>
        </p:txBody>
      </p:sp>
      <p:grpSp>
        <p:nvGrpSpPr>
          <p:cNvPr id="6148" name="Group 4"/>
          <p:cNvGrpSpPr>
            <a:grpSpLocks/>
          </p:cNvGrpSpPr>
          <p:nvPr/>
        </p:nvGrpSpPr>
        <p:grpSpPr bwMode="auto">
          <a:xfrm>
            <a:off x="2590800" y="1676400"/>
            <a:ext cx="4114800" cy="1600200"/>
            <a:chOff x="2421" y="3244"/>
            <a:chExt cx="7560" cy="2520"/>
          </a:xfrm>
        </p:grpSpPr>
        <p:grpSp>
          <p:nvGrpSpPr>
            <p:cNvPr id="6151" name="Group 5"/>
            <p:cNvGrpSpPr>
              <a:grpSpLocks/>
            </p:cNvGrpSpPr>
            <p:nvPr/>
          </p:nvGrpSpPr>
          <p:grpSpPr bwMode="auto">
            <a:xfrm>
              <a:off x="4401" y="3784"/>
              <a:ext cx="3420" cy="1080"/>
              <a:chOff x="4221" y="3424"/>
              <a:chExt cx="3420" cy="1080"/>
            </a:xfrm>
          </p:grpSpPr>
          <p:sp>
            <p:nvSpPr>
              <p:cNvPr id="6162" name="WordArt 6"/>
              <p:cNvSpPr>
                <a:spLocks noChangeArrowheads="1" noChangeShapeType="1" noTextEdit="1"/>
              </p:cNvSpPr>
              <p:nvPr/>
            </p:nvSpPr>
            <p:spPr bwMode="auto">
              <a:xfrm>
                <a:off x="4581" y="3784"/>
                <a:ext cx="2700" cy="36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3600" kern="10">
                    <a:gradFill rotWithShape="1">
                      <a:gsLst>
                        <a:gs pos="0">
                          <a:srgbClr val="0033CC">
                            <a:alpha val="89000"/>
                          </a:srgbClr>
                        </a:gs>
                        <a:gs pos="100000">
                          <a:srgbClr val="3399FF"/>
                        </a:gs>
                      </a:gsLst>
                      <a:path path="rect">
                        <a:fillToRect r="100000" b="100000"/>
                      </a:path>
                    </a:gradFill>
                    <a:effectLst>
                      <a:outerShdw dist="35921" dir="2700000" algn="ctr" rotWithShape="0">
                        <a:srgbClr val="C0C0C0"/>
                      </a:outerShdw>
                    </a:effectLst>
                    <a:latin typeface="Impact"/>
                  </a:rPr>
                  <a:t>MULTIMEDIA</a:t>
                </a:r>
              </a:p>
            </p:txBody>
          </p:sp>
          <p:sp>
            <p:nvSpPr>
              <p:cNvPr id="6163" name="AutoShape 7"/>
              <p:cNvSpPr>
                <a:spLocks noChangeArrowheads="1"/>
              </p:cNvSpPr>
              <p:nvPr/>
            </p:nvSpPr>
            <p:spPr bwMode="auto">
              <a:xfrm>
                <a:off x="4221" y="3424"/>
                <a:ext cx="3420" cy="1080"/>
              </a:xfrm>
              <a:prstGeom prst="bevel">
                <a:avLst>
                  <a:gd name="adj" fmla="val 125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152" name="Text Box 8"/>
            <p:cNvSpPr txBox="1">
              <a:spLocks noChangeArrowheads="1"/>
            </p:cNvSpPr>
            <p:nvPr/>
          </p:nvSpPr>
          <p:spPr bwMode="auto">
            <a:xfrm>
              <a:off x="2421" y="342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TEXT</a:t>
              </a:r>
            </a:p>
          </p:txBody>
        </p:sp>
        <p:sp>
          <p:nvSpPr>
            <p:cNvPr id="6153" name="Line 9"/>
            <p:cNvSpPr>
              <a:spLocks noChangeShapeType="1"/>
            </p:cNvSpPr>
            <p:nvPr/>
          </p:nvSpPr>
          <p:spPr bwMode="auto">
            <a:xfrm>
              <a:off x="3501" y="3784"/>
              <a:ext cx="90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4" name="Text Box 10"/>
            <p:cNvSpPr txBox="1">
              <a:spLocks noChangeArrowheads="1"/>
            </p:cNvSpPr>
            <p:nvPr/>
          </p:nvSpPr>
          <p:spPr bwMode="auto">
            <a:xfrm>
              <a:off x="2421" y="5044"/>
              <a:ext cx="108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AUDIO</a:t>
              </a:r>
            </a:p>
          </p:txBody>
        </p:sp>
        <p:sp>
          <p:nvSpPr>
            <p:cNvPr id="6155" name="Text Box 11"/>
            <p:cNvSpPr txBox="1">
              <a:spLocks noChangeArrowheads="1"/>
            </p:cNvSpPr>
            <p:nvPr/>
          </p:nvSpPr>
          <p:spPr bwMode="auto">
            <a:xfrm>
              <a:off x="8541" y="324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GRAPHIC</a:t>
              </a:r>
            </a:p>
          </p:txBody>
        </p:sp>
        <p:sp>
          <p:nvSpPr>
            <p:cNvPr id="6156" name="Line 12"/>
            <p:cNvSpPr>
              <a:spLocks noChangeShapeType="1"/>
            </p:cNvSpPr>
            <p:nvPr/>
          </p:nvSpPr>
          <p:spPr bwMode="auto">
            <a:xfrm flipV="1">
              <a:off x="3501" y="4684"/>
              <a:ext cx="90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7" name="Text Box 13"/>
            <p:cNvSpPr txBox="1">
              <a:spLocks noChangeArrowheads="1"/>
            </p:cNvSpPr>
            <p:nvPr/>
          </p:nvSpPr>
          <p:spPr bwMode="auto">
            <a:xfrm>
              <a:off x="8541" y="4864"/>
              <a:ext cx="144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VIDEO</a:t>
              </a:r>
            </a:p>
          </p:txBody>
        </p:sp>
        <p:sp>
          <p:nvSpPr>
            <p:cNvPr id="6158" name="Text Box 14"/>
            <p:cNvSpPr txBox="1">
              <a:spLocks noChangeArrowheads="1"/>
            </p:cNvSpPr>
            <p:nvPr/>
          </p:nvSpPr>
          <p:spPr bwMode="auto">
            <a:xfrm>
              <a:off x="5481" y="5404"/>
              <a:ext cx="1620" cy="36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800">
                  <a:latin typeface="Copperplate Gothic Bold" pitchFamily="34" charset="0"/>
                </a:rPr>
                <a:t>ANIMATION</a:t>
              </a:r>
            </a:p>
          </p:txBody>
        </p:sp>
        <p:sp>
          <p:nvSpPr>
            <p:cNvPr id="6159" name="Line 15"/>
            <p:cNvSpPr>
              <a:spLocks noChangeShapeType="1"/>
            </p:cNvSpPr>
            <p:nvPr/>
          </p:nvSpPr>
          <p:spPr bwMode="auto">
            <a:xfrm flipV="1">
              <a:off x="6201" y="4864"/>
              <a:ext cx="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60" name="Line 16"/>
            <p:cNvSpPr>
              <a:spLocks noChangeShapeType="1"/>
            </p:cNvSpPr>
            <p:nvPr/>
          </p:nvSpPr>
          <p:spPr bwMode="auto">
            <a:xfrm flipH="1" flipV="1">
              <a:off x="7821" y="4684"/>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61" name="Line 17"/>
            <p:cNvSpPr>
              <a:spLocks noChangeShapeType="1"/>
            </p:cNvSpPr>
            <p:nvPr/>
          </p:nvSpPr>
          <p:spPr bwMode="auto">
            <a:xfrm flipH="1">
              <a:off x="7821" y="3424"/>
              <a:ext cx="72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149" name="Rectangle 18"/>
          <p:cNvSpPr>
            <a:spLocks noChangeArrowheads="1"/>
          </p:cNvSpPr>
          <p:nvPr/>
        </p:nvSpPr>
        <p:spPr bwMode="auto">
          <a:xfrm>
            <a:off x="685800" y="3429000"/>
            <a:ext cx="7848600" cy="990600"/>
          </a:xfrm>
          <a:prstGeom prst="rect">
            <a:avLst/>
          </a:prstGeom>
          <a:noFill/>
          <a:ln w="9525">
            <a:noFill/>
            <a:miter lim="800000"/>
            <a:headEnd/>
            <a:tailEnd/>
          </a:ln>
        </p:spPr>
        <p:txBody>
          <a:bodyPr/>
          <a:lstStyle/>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A broad term for something that contains </a:t>
            </a:r>
            <a:r>
              <a:rPr lang="en-US" sz="2400" dirty="0">
                <a:solidFill>
                  <a:srgbClr val="FF0000"/>
                </a:solidFill>
                <a:latin typeface="+mn-lt"/>
                <a:cs typeface="Arial" charset="0"/>
              </a:rPr>
              <a:t>words to express something. </a:t>
            </a:r>
          </a:p>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Text is the most basic element of multimedia.</a:t>
            </a:r>
          </a:p>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A good choice of words could help convey the intended message to the users (keywords).</a:t>
            </a:r>
          </a:p>
          <a:p>
            <a:pPr marL="342900" indent="-342900" eaLnBrk="1" hangingPunct="1">
              <a:spcBef>
                <a:spcPct val="20000"/>
              </a:spcBef>
              <a:buClr>
                <a:schemeClr val="hlink"/>
              </a:buClr>
              <a:buSzPct val="80000"/>
              <a:buFont typeface="Wingdings" pitchFamily="2" charset="2"/>
              <a:buChar char="l"/>
              <a:defRPr/>
            </a:pPr>
            <a:r>
              <a:rPr lang="en-US" sz="2400" dirty="0">
                <a:solidFill>
                  <a:srgbClr val="000000"/>
                </a:solidFill>
                <a:latin typeface="+mn-lt"/>
                <a:cs typeface="Arial" charset="0"/>
              </a:rPr>
              <a:t>Used in contents, menus, navigational buttons</a:t>
            </a:r>
          </a:p>
          <a:p>
            <a:pPr marL="342900" indent="-342900" eaLnBrk="1" hangingPunct="1">
              <a:spcBef>
                <a:spcPct val="20000"/>
              </a:spcBef>
              <a:buClr>
                <a:schemeClr val="hlink"/>
              </a:buClr>
              <a:buSzPct val="80000"/>
              <a:buFont typeface="Wingdings" pitchFamily="2" charset="2"/>
              <a:buChar char="l"/>
              <a:defRPr/>
            </a:pPr>
            <a:endParaRPr lang="en-US" sz="2400" dirty="0">
              <a:latin typeface="+mn-lt"/>
            </a:endParaRPr>
          </a:p>
        </p:txBody>
      </p:sp>
      <p:sp>
        <p:nvSpPr>
          <p:cNvPr id="6150" name="Rectangle 19"/>
          <p:cNvSpPr>
            <a:spLocks noChangeArrowheads="1"/>
          </p:cNvSpPr>
          <p:nvPr/>
        </p:nvSpPr>
        <p:spPr bwMode="auto">
          <a:xfrm>
            <a:off x="2438400" y="1752600"/>
            <a:ext cx="914400" cy="304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8681773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600200"/>
            <a:ext cx="5105400" cy="4873752"/>
          </a:xfrm>
        </p:spPr>
        <p:txBody>
          <a:bodyPr>
            <a:normAutofit fontScale="85000" lnSpcReduction="10000"/>
          </a:bodyPr>
          <a:lstStyle/>
          <a:p>
            <a:pPr marL="0" indent="0">
              <a:buNone/>
            </a:pPr>
            <a:r>
              <a:rPr lang="en-US" b="1" dirty="0"/>
              <a:t>Simulations</a:t>
            </a:r>
            <a:endParaRPr lang="en-US" dirty="0"/>
          </a:p>
          <a:p>
            <a:r>
              <a:rPr lang="en-US" dirty="0"/>
              <a:t>Simulations are mostly used in the military for weapons training and to train for certain events. Pilots also use simulations to practice their flight training without having to spend money on fuel and equipment. Simulations are also used for practicing events and to get a predicted outcome for something. For example, when NASA are planning on putting a rocket in space, they will use simulations to get a predicted outcome of what might happen. This is essential because it can potentially save lives and resources.</a:t>
            </a:r>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06782"/>
            <a:ext cx="3048000"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533400"/>
            <a:ext cx="7239000" cy="584775"/>
          </a:xfrm>
          <a:prstGeom prst="rect">
            <a:avLst/>
          </a:prstGeom>
          <a:noFill/>
        </p:spPr>
        <p:txBody>
          <a:bodyPr wrap="square" rtlCol="0">
            <a:spAutoFit/>
          </a:bodyPr>
          <a:lstStyle/>
          <a:p>
            <a:r>
              <a:rPr lang="en-US" sz="3200" dirty="0" smtClean="0">
                <a:solidFill>
                  <a:srgbClr val="FF0000"/>
                </a:solidFill>
              </a:rPr>
              <a:t>Uses of animation</a:t>
            </a:r>
            <a:endParaRPr lang="en-US" sz="3200" dirty="0">
              <a:solidFill>
                <a:srgbClr val="FF0000"/>
              </a:solidFill>
            </a:endParaRPr>
          </a:p>
        </p:txBody>
      </p:sp>
    </p:spTree>
    <p:extLst>
      <p:ext uri="{BB962C8B-B14F-4D97-AF65-F5344CB8AC3E}">
        <p14:creationId xmlns:p14="http://schemas.microsoft.com/office/powerpoint/2010/main" val="1696029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Animation</a:t>
            </a:r>
          </a:p>
        </p:txBody>
      </p:sp>
      <p:pic>
        <p:nvPicPr>
          <p:cNvPr id="307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1600200"/>
            <a:ext cx="6498166"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0293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913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0842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762000"/>
            <a:ext cx="7615766"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838200"/>
            <a:ext cx="7514166"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41917" y="990600"/>
            <a:ext cx="7310966"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26966" cy="624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7412566" cy="555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615766"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9565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2015</TotalTime>
  <Words>1691</Words>
  <Application>Microsoft Office PowerPoint</Application>
  <PresentationFormat>On-screen Show (4:3)</PresentationFormat>
  <Paragraphs>337</Paragraphs>
  <Slides>134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134</vt:i4>
      </vt:variant>
    </vt:vector>
  </HeadingPairs>
  <TitlesOfParts>
    <vt:vector size="146" baseType="lpstr">
      <vt:lpstr>Arial Unicode MS</vt:lpstr>
      <vt:lpstr>Arial</vt:lpstr>
      <vt:lpstr>Calibri</vt:lpstr>
      <vt:lpstr>Carlito</vt:lpstr>
      <vt:lpstr>Century Schoolbook</vt:lpstr>
      <vt:lpstr>Copperplate Gothic Bold</vt:lpstr>
      <vt:lpstr>Impact</vt:lpstr>
      <vt:lpstr>Tahoma</vt:lpstr>
      <vt:lpstr>Times New Roman</vt:lpstr>
      <vt:lpstr>Wingdings</vt:lpstr>
      <vt:lpstr>Wingdings 2</vt:lpstr>
      <vt:lpstr>Oriel</vt:lpstr>
      <vt:lpstr>COMPUTER GRAPHICS AND MULTIMEDIA</vt:lpstr>
      <vt:lpstr>UNIT 5</vt:lpstr>
      <vt:lpstr>What is Multimedia?</vt:lpstr>
      <vt:lpstr>Definition of Multimedia</vt:lpstr>
      <vt:lpstr>PowerPoint Presentation</vt:lpstr>
      <vt:lpstr>PowerPoint Presentation</vt:lpstr>
      <vt:lpstr>Example</vt:lpstr>
      <vt:lpstr>Elements of Multimedia</vt:lpstr>
      <vt:lpstr>5 Elements of Multimedia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multimedia</vt:lpstr>
      <vt:lpstr>Types of multimedia</vt:lpstr>
      <vt:lpstr>Types of multimedia</vt:lpstr>
      <vt:lpstr>Importance of Multimedia</vt:lpstr>
      <vt:lpstr>Importance of Multimedia</vt:lpstr>
      <vt:lpstr>Importance of Multimedia</vt:lpstr>
      <vt:lpstr>Importance of Multimedia</vt:lpstr>
      <vt:lpstr>Importance of Multimedia</vt:lpstr>
      <vt:lpstr>Importance of Multimedia</vt:lpstr>
      <vt:lpstr>PowerPoint Presentation</vt:lpstr>
      <vt:lpstr>PowerPoint Presentation</vt:lpstr>
      <vt:lpstr>PowerPoint Presentation</vt:lpstr>
      <vt:lpstr>PowerPoint Presentation</vt:lpstr>
      <vt:lpstr>PowerPoint Presentation</vt:lpstr>
      <vt:lpstr>Types of text</vt:lpstr>
      <vt:lpstr>Types of text</vt:lpstr>
      <vt:lpstr>Unicode standards</vt:lpstr>
      <vt:lpstr> </vt:lpstr>
      <vt:lpstr> </vt:lpstr>
      <vt:lpstr>Unicode standards</vt:lpstr>
      <vt:lpstr>Unicode standards</vt:lpstr>
      <vt:lpstr>Unicode standards</vt:lpstr>
      <vt:lpstr>Unicode standards</vt:lpstr>
      <vt:lpstr>Text File Formats,</vt:lpstr>
      <vt:lpstr>Text File Formats,</vt:lpstr>
      <vt:lpstr>Text File Formats,</vt:lpstr>
      <vt:lpstr>Text File Formats,</vt:lpstr>
      <vt:lpstr>Text File Formats,</vt:lpstr>
      <vt:lpstr>Text File Formats,</vt:lpstr>
      <vt:lpstr>Text File Formats,</vt:lpstr>
      <vt:lpstr>Text File Formats,</vt:lpstr>
      <vt:lpstr>Text File Formats,</vt:lpstr>
      <vt:lpstr>audio</vt:lpstr>
      <vt:lpstr>audio</vt:lpstr>
      <vt:lpstr>Components of audio system</vt:lpstr>
      <vt:lpstr>Components of audio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vt:lpstr>
      <vt:lpstr>Video in Multimedia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of Animation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D animation</vt:lpstr>
      <vt:lpstr>PowerPoint Presentation</vt:lpstr>
      <vt:lpstr>PowerPoint Presentation</vt:lpstr>
      <vt:lpstr>PowerPoint Presentation</vt:lpstr>
      <vt:lpstr>PowerPoint Presentation</vt:lpstr>
      <vt:lpstr>Animation file formats</vt:lpstr>
      <vt:lpstr>Animation file formats</vt:lpstr>
      <vt:lpstr>Animation file formats</vt:lpstr>
      <vt:lpstr>Animation software</vt:lpstr>
      <vt:lpstr>Animation software</vt:lpstr>
      <vt:lpstr>Animation software</vt:lpstr>
      <vt:lpstr>Animation software</vt:lpstr>
      <vt:lpstr>Animation software</vt:lpstr>
      <vt:lpstr>Animation software</vt:lpstr>
      <vt:lpstr>Animation software</vt:lpstr>
      <vt:lpstr>Animation software</vt:lpstr>
      <vt:lpstr>Animation software</vt:lpstr>
      <vt:lpstr>Animation software</vt:lpstr>
      <vt:lpstr>Mpeg standards</vt:lpstr>
      <vt:lpstr>Mpeg standards</vt:lpstr>
      <vt:lpstr>Mpeg standards</vt:lpstr>
      <vt:lpstr>Mpeg standards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132</cp:revision>
  <dcterms:created xsi:type="dcterms:W3CDTF">2021-08-27T03:34:54Z</dcterms:created>
  <dcterms:modified xsi:type="dcterms:W3CDTF">2022-11-23T11:01:27Z</dcterms:modified>
</cp:coreProperties>
</file>